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p:scale>
          <a:sx n="65" d="100"/>
          <a:sy n="65" d="100"/>
        </p:scale>
        <p:origin x="63" y="9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2C377-3353-4DE8-A371-7B10461BD9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35F5DFF-544F-4B4E-A026-B570FD8B5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737F0F0-124E-4289-83D8-A220101FB9AE}"/>
              </a:ext>
            </a:extLst>
          </p:cNvPr>
          <p:cNvSpPr>
            <a:spLocks noGrp="1"/>
          </p:cNvSpPr>
          <p:nvPr>
            <p:ph type="dt" sz="half" idx="10"/>
          </p:nvPr>
        </p:nvSpPr>
        <p:spPr/>
        <p:txBody>
          <a:bodyPr/>
          <a:lstStyle/>
          <a:p>
            <a:fld id="{8712AA42-28B7-43C1-A20E-C7D522556FA2}" type="datetimeFigureOut">
              <a:rPr lang="en-GB" smtClean="0"/>
              <a:t>20/07/2021</a:t>
            </a:fld>
            <a:endParaRPr lang="en-GB"/>
          </a:p>
        </p:txBody>
      </p:sp>
      <p:sp>
        <p:nvSpPr>
          <p:cNvPr id="5" name="Footer Placeholder 4">
            <a:extLst>
              <a:ext uri="{FF2B5EF4-FFF2-40B4-BE49-F238E27FC236}">
                <a16:creationId xmlns:a16="http://schemas.microsoft.com/office/drawing/2014/main" id="{D7A2967B-AD47-4375-832B-322617B361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8643DE-3138-4155-9C37-E7AA821BDA3D}"/>
              </a:ext>
            </a:extLst>
          </p:cNvPr>
          <p:cNvSpPr>
            <a:spLocks noGrp="1"/>
          </p:cNvSpPr>
          <p:nvPr>
            <p:ph type="sldNum" sz="quarter" idx="12"/>
          </p:nvPr>
        </p:nvSpPr>
        <p:spPr/>
        <p:txBody>
          <a:bodyPr/>
          <a:lstStyle/>
          <a:p>
            <a:fld id="{CC5547F1-63C1-4456-8AE0-DD34271BD3E9}" type="slidenum">
              <a:rPr lang="en-GB" smtClean="0"/>
              <a:t>‹#›</a:t>
            </a:fld>
            <a:endParaRPr lang="en-GB"/>
          </a:p>
        </p:txBody>
      </p:sp>
    </p:spTree>
    <p:extLst>
      <p:ext uri="{BB962C8B-B14F-4D97-AF65-F5344CB8AC3E}">
        <p14:creationId xmlns:p14="http://schemas.microsoft.com/office/powerpoint/2010/main" val="1864781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47326-A8BD-43CC-83A4-0E26AEB948C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A9012C-33E2-4BD0-B4E1-4F36CE7F64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DDB51D-C192-4085-AD57-063137421F77}"/>
              </a:ext>
            </a:extLst>
          </p:cNvPr>
          <p:cNvSpPr>
            <a:spLocks noGrp="1"/>
          </p:cNvSpPr>
          <p:nvPr>
            <p:ph type="dt" sz="half" idx="10"/>
          </p:nvPr>
        </p:nvSpPr>
        <p:spPr/>
        <p:txBody>
          <a:bodyPr/>
          <a:lstStyle/>
          <a:p>
            <a:fld id="{8712AA42-28B7-43C1-A20E-C7D522556FA2}" type="datetimeFigureOut">
              <a:rPr lang="en-GB" smtClean="0"/>
              <a:t>20/07/2021</a:t>
            </a:fld>
            <a:endParaRPr lang="en-GB"/>
          </a:p>
        </p:txBody>
      </p:sp>
      <p:sp>
        <p:nvSpPr>
          <p:cNvPr id="5" name="Footer Placeholder 4">
            <a:extLst>
              <a:ext uri="{FF2B5EF4-FFF2-40B4-BE49-F238E27FC236}">
                <a16:creationId xmlns:a16="http://schemas.microsoft.com/office/drawing/2014/main" id="{2F2A48F9-5BDF-47CC-8A2E-82D3FE687C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789A78-4056-45DA-9387-35933029104B}"/>
              </a:ext>
            </a:extLst>
          </p:cNvPr>
          <p:cNvSpPr>
            <a:spLocks noGrp="1"/>
          </p:cNvSpPr>
          <p:nvPr>
            <p:ph type="sldNum" sz="quarter" idx="12"/>
          </p:nvPr>
        </p:nvSpPr>
        <p:spPr/>
        <p:txBody>
          <a:bodyPr/>
          <a:lstStyle/>
          <a:p>
            <a:fld id="{CC5547F1-63C1-4456-8AE0-DD34271BD3E9}" type="slidenum">
              <a:rPr lang="en-GB" smtClean="0"/>
              <a:t>‹#›</a:t>
            </a:fld>
            <a:endParaRPr lang="en-GB"/>
          </a:p>
        </p:txBody>
      </p:sp>
    </p:spTree>
    <p:extLst>
      <p:ext uri="{BB962C8B-B14F-4D97-AF65-F5344CB8AC3E}">
        <p14:creationId xmlns:p14="http://schemas.microsoft.com/office/powerpoint/2010/main" val="3183803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2E02A4-003F-4315-B953-5898692A7DE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A0FD577-8DCE-47A3-8289-84226699A7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B5A415-3968-4AF7-A003-ABDCE767953F}"/>
              </a:ext>
            </a:extLst>
          </p:cNvPr>
          <p:cNvSpPr>
            <a:spLocks noGrp="1"/>
          </p:cNvSpPr>
          <p:nvPr>
            <p:ph type="dt" sz="half" idx="10"/>
          </p:nvPr>
        </p:nvSpPr>
        <p:spPr/>
        <p:txBody>
          <a:bodyPr/>
          <a:lstStyle/>
          <a:p>
            <a:fld id="{8712AA42-28B7-43C1-A20E-C7D522556FA2}" type="datetimeFigureOut">
              <a:rPr lang="en-GB" smtClean="0"/>
              <a:t>20/07/2021</a:t>
            </a:fld>
            <a:endParaRPr lang="en-GB"/>
          </a:p>
        </p:txBody>
      </p:sp>
      <p:sp>
        <p:nvSpPr>
          <p:cNvPr id="5" name="Footer Placeholder 4">
            <a:extLst>
              <a:ext uri="{FF2B5EF4-FFF2-40B4-BE49-F238E27FC236}">
                <a16:creationId xmlns:a16="http://schemas.microsoft.com/office/drawing/2014/main" id="{FD10EFCA-4A8C-41B1-A42D-F29FCCD715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0E8E23-A9A2-4890-BCFA-2192617378C0}"/>
              </a:ext>
            </a:extLst>
          </p:cNvPr>
          <p:cNvSpPr>
            <a:spLocks noGrp="1"/>
          </p:cNvSpPr>
          <p:nvPr>
            <p:ph type="sldNum" sz="quarter" idx="12"/>
          </p:nvPr>
        </p:nvSpPr>
        <p:spPr/>
        <p:txBody>
          <a:bodyPr/>
          <a:lstStyle/>
          <a:p>
            <a:fld id="{CC5547F1-63C1-4456-8AE0-DD34271BD3E9}" type="slidenum">
              <a:rPr lang="en-GB" smtClean="0"/>
              <a:t>‹#›</a:t>
            </a:fld>
            <a:endParaRPr lang="en-GB"/>
          </a:p>
        </p:txBody>
      </p:sp>
    </p:spTree>
    <p:extLst>
      <p:ext uri="{BB962C8B-B14F-4D97-AF65-F5344CB8AC3E}">
        <p14:creationId xmlns:p14="http://schemas.microsoft.com/office/powerpoint/2010/main" val="3769731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3423C-96CF-438A-A2C2-896EFB3164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3D4EE6F-D137-4C5A-87DA-EC34D79BE6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CBA593-EEF9-4DD8-BB8F-757EFE8669B9}"/>
              </a:ext>
            </a:extLst>
          </p:cNvPr>
          <p:cNvSpPr>
            <a:spLocks noGrp="1"/>
          </p:cNvSpPr>
          <p:nvPr>
            <p:ph type="dt" sz="half" idx="10"/>
          </p:nvPr>
        </p:nvSpPr>
        <p:spPr/>
        <p:txBody>
          <a:bodyPr/>
          <a:lstStyle/>
          <a:p>
            <a:fld id="{8712AA42-28B7-43C1-A20E-C7D522556FA2}" type="datetimeFigureOut">
              <a:rPr lang="en-GB" smtClean="0"/>
              <a:t>20/07/2021</a:t>
            </a:fld>
            <a:endParaRPr lang="en-GB"/>
          </a:p>
        </p:txBody>
      </p:sp>
      <p:sp>
        <p:nvSpPr>
          <p:cNvPr id="5" name="Footer Placeholder 4">
            <a:extLst>
              <a:ext uri="{FF2B5EF4-FFF2-40B4-BE49-F238E27FC236}">
                <a16:creationId xmlns:a16="http://schemas.microsoft.com/office/drawing/2014/main" id="{1ED661A6-E17F-42D4-AAD0-DFC4490534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006FD6-9A6D-42EF-97D3-50F4F092137C}"/>
              </a:ext>
            </a:extLst>
          </p:cNvPr>
          <p:cNvSpPr>
            <a:spLocks noGrp="1"/>
          </p:cNvSpPr>
          <p:nvPr>
            <p:ph type="sldNum" sz="quarter" idx="12"/>
          </p:nvPr>
        </p:nvSpPr>
        <p:spPr/>
        <p:txBody>
          <a:bodyPr/>
          <a:lstStyle/>
          <a:p>
            <a:fld id="{CC5547F1-63C1-4456-8AE0-DD34271BD3E9}" type="slidenum">
              <a:rPr lang="en-GB" smtClean="0"/>
              <a:t>‹#›</a:t>
            </a:fld>
            <a:endParaRPr lang="en-GB"/>
          </a:p>
        </p:txBody>
      </p:sp>
    </p:spTree>
    <p:extLst>
      <p:ext uri="{BB962C8B-B14F-4D97-AF65-F5344CB8AC3E}">
        <p14:creationId xmlns:p14="http://schemas.microsoft.com/office/powerpoint/2010/main" val="3180695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F3D00-A830-45E4-9C50-EA6DA0DDF4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889A94A-ECE8-4EB6-9582-6DCDEAA5C4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9AA64C-8C7F-4738-9EB4-FE04D5D77B32}"/>
              </a:ext>
            </a:extLst>
          </p:cNvPr>
          <p:cNvSpPr>
            <a:spLocks noGrp="1"/>
          </p:cNvSpPr>
          <p:nvPr>
            <p:ph type="dt" sz="half" idx="10"/>
          </p:nvPr>
        </p:nvSpPr>
        <p:spPr/>
        <p:txBody>
          <a:bodyPr/>
          <a:lstStyle/>
          <a:p>
            <a:fld id="{8712AA42-28B7-43C1-A20E-C7D522556FA2}" type="datetimeFigureOut">
              <a:rPr lang="en-GB" smtClean="0"/>
              <a:t>20/07/2021</a:t>
            </a:fld>
            <a:endParaRPr lang="en-GB"/>
          </a:p>
        </p:txBody>
      </p:sp>
      <p:sp>
        <p:nvSpPr>
          <p:cNvPr id="5" name="Footer Placeholder 4">
            <a:extLst>
              <a:ext uri="{FF2B5EF4-FFF2-40B4-BE49-F238E27FC236}">
                <a16:creationId xmlns:a16="http://schemas.microsoft.com/office/drawing/2014/main" id="{E42A03ED-1533-48F0-97FD-00410E70EB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7D487E-9CDA-46B1-A472-CA43025DE123}"/>
              </a:ext>
            </a:extLst>
          </p:cNvPr>
          <p:cNvSpPr>
            <a:spLocks noGrp="1"/>
          </p:cNvSpPr>
          <p:nvPr>
            <p:ph type="sldNum" sz="quarter" idx="12"/>
          </p:nvPr>
        </p:nvSpPr>
        <p:spPr/>
        <p:txBody>
          <a:bodyPr/>
          <a:lstStyle/>
          <a:p>
            <a:fld id="{CC5547F1-63C1-4456-8AE0-DD34271BD3E9}" type="slidenum">
              <a:rPr lang="en-GB" smtClean="0"/>
              <a:t>‹#›</a:t>
            </a:fld>
            <a:endParaRPr lang="en-GB"/>
          </a:p>
        </p:txBody>
      </p:sp>
    </p:spTree>
    <p:extLst>
      <p:ext uri="{BB962C8B-B14F-4D97-AF65-F5344CB8AC3E}">
        <p14:creationId xmlns:p14="http://schemas.microsoft.com/office/powerpoint/2010/main" val="2085918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DFE6C-E25C-4629-859E-9C0068A8A4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C5188B-F634-4E25-8D32-5349573FFC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CA97DA6-F7B2-4534-AFEE-7A990F3292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75F6D99-6E4C-4FC7-9DD0-9255E0E14A6A}"/>
              </a:ext>
            </a:extLst>
          </p:cNvPr>
          <p:cNvSpPr>
            <a:spLocks noGrp="1"/>
          </p:cNvSpPr>
          <p:nvPr>
            <p:ph type="dt" sz="half" idx="10"/>
          </p:nvPr>
        </p:nvSpPr>
        <p:spPr/>
        <p:txBody>
          <a:bodyPr/>
          <a:lstStyle/>
          <a:p>
            <a:fld id="{8712AA42-28B7-43C1-A20E-C7D522556FA2}" type="datetimeFigureOut">
              <a:rPr lang="en-GB" smtClean="0"/>
              <a:t>20/07/2021</a:t>
            </a:fld>
            <a:endParaRPr lang="en-GB"/>
          </a:p>
        </p:txBody>
      </p:sp>
      <p:sp>
        <p:nvSpPr>
          <p:cNvPr id="6" name="Footer Placeholder 5">
            <a:extLst>
              <a:ext uri="{FF2B5EF4-FFF2-40B4-BE49-F238E27FC236}">
                <a16:creationId xmlns:a16="http://schemas.microsoft.com/office/drawing/2014/main" id="{368C758A-E588-4942-AB0A-DF283EDB6F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471C2C-0BE2-4C31-B3CE-0B6E9DE87CA3}"/>
              </a:ext>
            </a:extLst>
          </p:cNvPr>
          <p:cNvSpPr>
            <a:spLocks noGrp="1"/>
          </p:cNvSpPr>
          <p:nvPr>
            <p:ph type="sldNum" sz="quarter" idx="12"/>
          </p:nvPr>
        </p:nvSpPr>
        <p:spPr/>
        <p:txBody>
          <a:bodyPr/>
          <a:lstStyle/>
          <a:p>
            <a:fld id="{CC5547F1-63C1-4456-8AE0-DD34271BD3E9}" type="slidenum">
              <a:rPr lang="en-GB" smtClean="0"/>
              <a:t>‹#›</a:t>
            </a:fld>
            <a:endParaRPr lang="en-GB"/>
          </a:p>
        </p:txBody>
      </p:sp>
    </p:spTree>
    <p:extLst>
      <p:ext uri="{BB962C8B-B14F-4D97-AF65-F5344CB8AC3E}">
        <p14:creationId xmlns:p14="http://schemas.microsoft.com/office/powerpoint/2010/main" val="1006548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2675F-7826-4B4F-9732-8631A3BC875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724592-C105-4D51-BA56-848B89F2D2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C34E22-4EA3-4928-89DE-5395DE4657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3D13093-385C-4206-A776-F20328A2A5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EC4A2C-52C4-4A23-88F1-5753F7DDC5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9193F91-AC90-4B1F-BFB7-F9141C6B64BC}"/>
              </a:ext>
            </a:extLst>
          </p:cNvPr>
          <p:cNvSpPr>
            <a:spLocks noGrp="1"/>
          </p:cNvSpPr>
          <p:nvPr>
            <p:ph type="dt" sz="half" idx="10"/>
          </p:nvPr>
        </p:nvSpPr>
        <p:spPr/>
        <p:txBody>
          <a:bodyPr/>
          <a:lstStyle/>
          <a:p>
            <a:fld id="{8712AA42-28B7-43C1-A20E-C7D522556FA2}" type="datetimeFigureOut">
              <a:rPr lang="en-GB" smtClean="0"/>
              <a:t>20/07/2021</a:t>
            </a:fld>
            <a:endParaRPr lang="en-GB"/>
          </a:p>
        </p:txBody>
      </p:sp>
      <p:sp>
        <p:nvSpPr>
          <p:cNvPr id="8" name="Footer Placeholder 7">
            <a:extLst>
              <a:ext uri="{FF2B5EF4-FFF2-40B4-BE49-F238E27FC236}">
                <a16:creationId xmlns:a16="http://schemas.microsoft.com/office/drawing/2014/main" id="{7BB2D105-131B-4155-8D00-EB2CAE8F8C8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5B663EC-AD6C-42F9-9EC7-B7BE4C7B3E67}"/>
              </a:ext>
            </a:extLst>
          </p:cNvPr>
          <p:cNvSpPr>
            <a:spLocks noGrp="1"/>
          </p:cNvSpPr>
          <p:nvPr>
            <p:ph type="sldNum" sz="quarter" idx="12"/>
          </p:nvPr>
        </p:nvSpPr>
        <p:spPr/>
        <p:txBody>
          <a:bodyPr/>
          <a:lstStyle/>
          <a:p>
            <a:fld id="{CC5547F1-63C1-4456-8AE0-DD34271BD3E9}" type="slidenum">
              <a:rPr lang="en-GB" smtClean="0"/>
              <a:t>‹#›</a:t>
            </a:fld>
            <a:endParaRPr lang="en-GB"/>
          </a:p>
        </p:txBody>
      </p:sp>
    </p:spTree>
    <p:extLst>
      <p:ext uri="{BB962C8B-B14F-4D97-AF65-F5344CB8AC3E}">
        <p14:creationId xmlns:p14="http://schemas.microsoft.com/office/powerpoint/2010/main" val="3967493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D1861-DE77-46DF-A5C4-1003ABAA44F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A742824-E476-4F03-AC1B-0F8E279FF3BD}"/>
              </a:ext>
            </a:extLst>
          </p:cNvPr>
          <p:cNvSpPr>
            <a:spLocks noGrp="1"/>
          </p:cNvSpPr>
          <p:nvPr>
            <p:ph type="dt" sz="half" idx="10"/>
          </p:nvPr>
        </p:nvSpPr>
        <p:spPr/>
        <p:txBody>
          <a:bodyPr/>
          <a:lstStyle/>
          <a:p>
            <a:fld id="{8712AA42-28B7-43C1-A20E-C7D522556FA2}" type="datetimeFigureOut">
              <a:rPr lang="en-GB" smtClean="0"/>
              <a:t>20/07/2021</a:t>
            </a:fld>
            <a:endParaRPr lang="en-GB"/>
          </a:p>
        </p:txBody>
      </p:sp>
      <p:sp>
        <p:nvSpPr>
          <p:cNvPr id="4" name="Footer Placeholder 3">
            <a:extLst>
              <a:ext uri="{FF2B5EF4-FFF2-40B4-BE49-F238E27FC236}">
                <a16:creationId xmlns:a16="http://schemas.microsoft.com/office/drawing/2014/main" id="{6B087922-B4FD-4429-A60C-F41CBB2BA0D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252E581-1C48-4292-9951-1C144DFE9CAF}"/>
              </a:ext>
            </a:extLst>
          </p:cNvPr>
          <p:cNvSpPr>
            <a:spLocks noGrp="1"/>
          </p:cNvSpPr>
          <p:nvPr>
            <p:ph type="sldNum" sz="quarter" idx="12"/>
          </p:nvPr>
        </p:nvSpPr>
        <p:spPr/>
        <p:txBody>
          <a:bodyPr/>
          <a:lstStyle/>
          <a:p>
            <a:fld id="{CC5547F1-63C1-4456-8AE0-DD34271BD3E9}" type="slidenum">
              <a:rPr lang="en-GB" smtClean="0"/>
              <a:t>‹#›</a:t>
            </a:fld>
            <a:endParaRPr lang="en-GB"/>
          </a:p>
        </p:txBody>
      </p:sp>
    </p:spTree>
    <p:extLst>
      <p:ext uri="{BB962C8B-B14F-4D97-AF65-F5344CB8AC3E}">
        <p14:creationId xmlns:p14="http://schemas.microsoft.com/office/powerpoint/2010/main" val="1961253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6543DB-D0D3-4869-B133-27BB66D41851}"/>
              </a:ext>
            </a:extLst>
          </p:cNvPr>
          <p:cNvSpPr>
            <a:spLocks noGrp="1"/>
          </p:cNvSpPr>
          <p:nvPr>
            <p:ph type="dt" sz="half" idx="10"/>
          </p:nvPr>
        </p:nvSpPr>
        <p:spPr/>
        <p:txBody>
          <a:bodyPr/>
          <a:lstStyle/>
          <a:p>
            <a:fld id="{8712AA42-28B7-43C1-A20E-C7D522556FA2}" type="datetimeFigureOut">
              <a:rPr lang="en-GB" smtClean="0"/>
              <a:t>20/07/2021</a:t>
            </a:fld>
            <a:endParaRPr lang="en-GB"/>
          </a:p>
        </p:txBody>
      </p:sp>
      <p:sp>
        <p:nvSpPr>
          <p:cNvPr id="3" name="Footer Placeholder 2">
            <a:extLst>
              <a:ext uri="{FF2B5EF4-FFF2-40B4-BE49-F238E27FC236}">
                <a16:creationId xmlns:a16="http://schemas.microsoft.com/office/drawing/2014/main" id="{776F00DF-B0A2-4066-8B9C-B8A699469CB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A9661E3-F4E8-4624-B0AF-9B4E79BDC250}"/>
              </a:ext>
            </a:extLst>
          </p:cNvPr>
          <p:cNvSpPr>
            <a:spLocks noGrp="1"/>
          </p:cNvSpPr>
          <p:nvPr>
            <p:ph type="sldNum" sz="quarter" idx="12"/>
          </p:nvPr>
        </p:nvSpPr>
        <p:spPr/>
        <p:txBody>
          <a:bodyPr/>
          <a:lstStyle/>
          <a:p>
            <a:fld id="{CC5547F1-63C1-4456-8AE0-DD34271BD3E9}" type="slidenum">
              <a:rPr lang="en-GB" smtClean="0"/>
              <a:t>‹#›</a:t>
            </a:fld>
            <a:endParaRPr lang="en-GB"/>
          </a:p>
        </p:txBody>
      </p:sp>
    </p:spTree>
    <p:extLst>
      <p:ext uri="{BB962C8B-B14F-4D97-AF65-F5344CB8AC3E}">
        <p14:creationId xmlns:p14="http://schemas.microsoft.com/office/powerpoint/2010/main" val="57927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A6497-A213-48D9-B9C4-925405AD54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CFD6648-FD19-458D-9D0F-15B033F37B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0BEBB1C-FDDA-4145-A39B-50A250AA12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C0BCEF-1DBC-44BE-859E-E651268043BF}"/>
              </a:ext>
            </a:extLst>
          </p:cNvPr>
          <p:cNvSpPr>
            <a:spLocks noGrp="1"/>
          </p:cNvSpPr>
          <p:nvPr>
            <p:ph type="dt" sz="half" idx="10"/>
          </p:nvPr>
        </p:nvSpPr>
        <p:spPr/>
        <p:txBody>
          <a:bodyPr/>
          <a:lstStyle/>
          <a:p>
            <a:fld id="{8712AA42-28B7-43C1-A20E-C7D522556FA2}" type="datetimeFigureOut">
              <a:rPr lang="en-GB" smtClean="0"/>
              <a:t>20/07/2021</a:t>
            </a:fld>
            <a:endParaRPr lang="en-GB"/>
          </a:p>
        </p:txBody>
      </p:sp>
      <p:sp>
        <p:nvSpPr>
          <p:cNvPr id="6" name="Footer Placeholder 5">
            <a:extLst>
              <a:ext uri="{FF2B5EF4-FFF2-40B4-BE49-F238E27FC236}">
                <a16:creationId xmlns:a16="http://schemas.microsoft.com/office/drawing/2014/main" id="{06B693A4-F696-4F01-9FCB-ED25C4414E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CA0B4A-E5C5-4A99-84F5-657E650D9FD5}"/>
              </a:ext>
            </a:extLst>
          </p:cNvPr>
          <p:cNvSpPr>
            <a:spLocks noGrp="1"/>
          </p:cNvSpPr>
          <p:nvPr>
            <p:ph type="sldNum" sz="quarter" idx="12"/>
          </p:nvPr>
        </p:nvSpPr>
        <p:spPr/>
        <p:txBody>
          <a:bodyPr/>
          <a:lstStyle/>
          <a:p>
            <a:fld id="{CC5547F1-63C1-4456-8AE0-DD34271BD3E9}" type="slidenum">
              <a:rPr lang="en-GB" smtClean="0"/>
              <a:t>‹#›</a:t>
            </a:fld>
            <a:endParaRPr lang="en-GB"/>
          </a:p>
        </p:txBody>
      </p:sp>
    </p:spTree>
    <p:extLst>
      <p:ext uri="{BB962C8B-B14F-4D97-AF65-F5344CB8AC3E}">
        <p14:creationId xmlns:p14="http://schemas.microsoft.com/office/powerpoint/2010/main" val="1491291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9C4CF-C07A-49F5-BCE4-B7978F50B5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4989BE6-697B-43BC-B11E-A060EBE77F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19627FD-9065-4CE5-81B4-DC2EEE98F9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45439C-CDE5-4DCB-B6B5-CD613057BB5C}"/>
              </a:ext>
            </a:extLst>
          </p:cNvPr>
          <p:cNvSpPr>
            <a:spLocks noGrp="1"/>
          </p:cNvSpPr>
          <p:nvPr>
            <p:ph type="dt" sz="half" idx="10"/>
          </p:nvPr>
        </p:nvSpPr>
        <p:spPr/>
        <p:txBody>
          <a:bodyPr/>
          <a:lstStyle/>
          <a:p>
            <a:fld id="{8712AA42-28B7-43C1-A20E-C7D522556FA2}" type="datetimeFigureOut">
              <a:rPr lang="en-GB" smtClean="0"/>
              <a:t>20/07/2021</a:t>
            </a:fld>
            <a:endParaRPr lang="en-GB"/>
          </a:p>
        </p:txBody>
      </p:sp>
      <p:sp>
        <p:nvSpPr>
          <p:cNvPr id="6" name="Footer Placeholder 5">
            <a:extLst>
              <a:ext uri="{FF2B5EF4-FFF2-40B4-BE49-F238E27FC236}">
                <a16:creationId xmlns:a16="http://schemas.microsoft.com/office/drawing/2014/main" id="{E79525B9-1760-4F80-85C5-46518E7DC6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6836839-A2E0-4384-AECC-A98C88248739}"/>
              </a:ext>
            </a:extLst>
          </p:cNvPr>
          <p:cNvSpPr>
            <a:spLocks noGrp="1"/>
          </p:cNvSpPr>
          <p:nvPr>
            <p:ph type="sldNum" sz="quarter" idx="12"/>
          </p:nvPr>
        </p:nvSpPr>
        <p:spPr/>
        <p:txBody>
          <a:bodyPr/>
          <a:lstStyle/>
          <a:p>
            <a:fld id="{CC5547F1-63C1-4456-8AE0-DD34271BD3E9}" type="slidenum">
              <a:rPr lang="en-GB" smtClean="0"/>
              <a:t>‹#›</a:t>
            </a:fld>
            <a:endParaRPr lang="en-GB"/>
          </a:p>
        </p:txBody>
      </p:sp>
    </p:spTree>
    <p:extLst>
      <p:ext uri="{BB962C8B-B14F-4D97-AF65-F5344CB8AC3E}">
        <p14:creationId xmlns:p14="http://schemas.microsoft.com/office/powerpoint/2010/main" val="1625181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A90265-4C83-42DF-9CA8-460B1BF2F2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FF175E-F2F0-42DF-8603-911164301C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F774A0-5AC7-4D6F-B737-3FAAE6A3D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12AA42-28B7-43C1-A20E-C7D522556FA2}" type="datetimeFigureOut">
              <a:rPr lang="en-GB" smtClean="0"/>
              <a:t>20/07/2021</a:t>
            </a:fld>
            <a:endParaRPr lang="en-GB"/>
          </a:p>
        </p:txBody>
      </p:sp>
      <p:sp>
        <p:nvSpPr>
          <p:cNvPr id="5" name="Footer Placeholder 4">
            <a:extLst>
              <a:ext uri="{FF2B5EF4-FFF2-40B4-BE49-F238E27FC236}">
                <a16:creationId xmlns:a16="http://schemas.microsoft.com/office/drawing/2014/main" id="{2782A2C5-19A5-4538-AAAF-2107302142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3A66BFD-AF23-40C6-9F21-401AB431B5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5547F1-63C1-4456-8AE0-DD34271BD3E9}" type="slidenum">
              <a:rPr lang="en-GB" smtClean="0"/>
              <a:t>‹#›</a:t>
            </a:fld>
            <a:endParaRPr lang="en-GB"/>
          </a:p>
        </p:txBody>
      </p:sp>
    </p:spTree>
    <p:extLst>
      <p:ext uri="{BB962C8B-B14F-4D97-AF65-F5344CB8AC3E}">
        <p14:creationId xmlns:p14="http://schemas.microsoft.com/office/powerpoint/2010/main" val="4130856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0A6CDF-A3FE-4E4B-9560-B9E31B9E8E1F}"/>
              </a:ext>
            </a:extLst>
          </p:cNvPr>
          <p:cNvSpPr txBox="1"/>
          <p:nvPr/>
        </p:nvSpPr>
        <p:spPr>
          <a:xfrm>
            <a:off x="1029419" y="741872"/>
            <a:ext cx="10357449" cy="5355312"/>
          </a:xfrm>
          <a:prstGeom prst="rect">
            <a:avLst/>
          </a:prstGeom>
          <a:noFill/>
        </p:spPr>
        <p:txBody>
          <a:bodyPr wrap="square">
            <a:spAutoFit/>
          </a:bodyPr>
          <a:lstStyle/>
          <a:p>
            <a:pPr algn="l">
              <a:buFont typeface="Arial" panose="020B0604020202020204" pitchFamily="34" charset="0"/>
              <a:buChar char="•"/>
            </a:pPr>
            <a:r>
              <a:rPr lang="en-GB" b="0" i="0" dirty="0">
                <a:solidFill>
                  <a:srgbClr val="7A7A7A"/>
                </a:solidFill>
                <a:effectLst/>
                <a:latin typeface="Roboto" panose="02000000000000000000" pitchFamily="2" charset="0"/>
              </a:rPr>
              <a:t>What needs </a:t>
            </a:r>
            <a:r>
              <a:rPr lang="en-GB" b="1" i="0" dirty="0">
                <a:solidFill>
                  <a:srgbClr val="6EC1E4"/>
                </a:solidFill>
                <a:effectLst/>
                <a:latin typeface="Roboto" panose="02000000000000000000" pitchFamily="2" charset="0"/>
              </a:rPr>
              <a:t>fixing</a:t>
            </a:r>
            <a:r>
              <a:rPr lang="en-GB" b="0" i="0" dirty="0">
                <a:solidFill>
                  <a:srgbClr val="7A7A7A"/>
                </a:solidFill>
                <a:effectLst/>
                <a:latin typeface="Roboto" panose="02000000000000000000" pitchFamily="2" charset="0"/>
              </a:rPr>
              <a:t> in the way the finance sector communicates?</a:t>
            </a:r>
          </a:p>
          <a:p>
            <a:pPr algn="l">
              <a:buFont typeface="Arial" panose="020B0604020202020204" pitchFamily="34" charset="0"/>
              <a:buChar char="•"/>
            </a:pPr>
            <a:r>
              <a:rPr lang="en-GB" b="0" i="0" dirty="0">
                <a:solidFill>
                  <a:srgbClr val="7A7A7A"/>
                </a:solidFill>
                <a:effectLst/>
                <a:latin typeface="Roboto" panose="02000000000000000000" pitchFamily="2" charset="0"/>
              </a:rPr>
              <a:t>To what extent are </a:t>
            </a:r>
            <a:r>
              <a:rPr lang="en-GB" b="1" i="0" dirty="0">
                <a:solidFill>
                  <a:srgbClr val="6EC1E4"/>
                </a:solidFill>
                <a:effectLst/>
                <a:latin typeface="Roboto" panose="02000000000000000000" pitchFamily="2" charset="0"/>
              </a:rPr>
              <a:t>regulatory requirements</a:t>
            </a:r>
            <a:r>
              <a:rPr lang="en-GB" b="0" i="0" dirty="0">
                <a:solidFill>
                  <a:srgbClr val="7A7A7A"/>
                </a:solidFill>
                <a:effectLst/>
                <a:latin typeface="Roboto" panose="02000000000000000000" pitchFamily="2" charset="0"/>
              </a:rPr>
              <a:t> a barrier to effective comms?</a:t>
            </a:r>
          </a:p>
          <a:p>
            <a:pPr algn="l">
              <a:buFont typeface="Arial" panose="020B0604020202020204" pitchFamily="34" charset="0"/>
              <a:buChar char="•"/>
            </a:pPr>
            <a:r>
              <a:rPr lang="en-GB" b="0" i="0" dirty="0">
                <a:solidFill>
                  <a:srgbClr val="7A7A7A"/>
                </a:solidFill>
                <a:effectLst/>
                <a:latin typeface="Roboto" panose="02000000000000000000" pitchFamily="2" charset="0"/>
              </a:rPr>
              <a:t>Is it true that regulatory requirements are sometimes used as an unjustified excuse for </a:t>
            </a:r>
            <a:r>
              <a:rPr lang="en-GB" b="1" i="0" dirty="0">
                <a:solidFill>
                  <a:srgbClr val="6EC1E4"/>
                </a:solidFill>
                <a:effectLst/>
                <a:latin typeface="Roboto" panose="02000000000000000000" pitchFamily="2" charset="0"/>
              </a:rPr>
              <a:t>poor comms</a:t>
            </a:r>
            <a:r>
              <a:rPr lang="en-GB" b="0" i="0" dirty="0">
                <a:solidFill>
                  <a:srgbClr val="7A7A7A"/>
                </a:solidFill>
                <a:effectLst/>
                <a:latin typeface="Roboto" panose="02000000000000000000" pitchFamily="2" charset="0"/>
              </a:rPr>
              <a:t>? – is there a tendency to “hide behind the lawyers?”</a:t>
            </a:r>
          </a:p>
          <a:p>
            <a:pPr algn="l">
              <a:buFont typeface="Arial" panose="020B0604020202020204" pitchFamily="34" charset="0"/>
              <a:buChar char="•"/>
            </a:pPr>
            <a:r>
              <a:rPr lang="en-GB" b="0" i="0" dirty="0">
                <a:solidFill>
                  <a:srgbClr val="7A7A7A"/>
                </a:solidFill>
                <a:effectLst/>
                <a:latin typeface="Roboto" panose="02000000000000000000" pitchFamily="2" charset="0"/>
              </a:rPr>
              <a:t>Is the use of </a:t>
            </a:r>
            <a:r>
              <a:rPr lang="en-GB" b="1" i="0" dirty="0">
                <a:solidFill>
                  <a:srgbClr val="6EC1E4"/>
                </a:solidFill>
                <a:effectLst/>
                <a:latin typeface="Roboto" panose="02000000000000000000" pitchFamily="2" charset="0"/>
              </a:rPr>
              <a:t>impenetrable language</a:t>
            </a:r>
            <a:r>
              <a:rPr lang="en-GB" b="0" i="0" dirty="0">
                <a:solidFill>
                  <a:srgbClr val="7A7A7A"/>
                </a:solidFill>
                <a:effectLst/>
                <a:latin typeface="Roboto" panose="02000000000000000000" pitchFamily="2" charset="0"/>
              </a:rPr>
              <a:t> ever acceptable? If not, why does it sometimes get used?</a:t>
            </a:r>
          </a:p>
          <a:p>
            <a:pPr algn="l">
              <a:buFont typeface="Arial" panose="020B0604020202020204" pitchFamily="34" charset="0"/>
              <a:buChar char="•"/>
            </a:pPr>
            <a:r>
              <a:rPr lang="en-GB" b="0" i="0" dirty="0">
                <a:solidFill>
                  <a:srgbClr val="7A7A7A"/>
                </a:solidFill>
                <a:effectLst/>
                <a:latin typeface="Roboto" panose="02000000000000000000" pitchFamily="2" charset="0"/>
              </a:rPr>
              <a:t>What can be done for communication to lead to </a:t>
            </a:r>
            <a:r>
              <a:rPr lang="en-GB" b="1" i="0" dirty="0">
                <a:solidFill>
                  <a:srgbClr val="6EC1E4"/>
                </a:solidFill>
                <a:effectLst/>
                <a:latin typeface="Roboto" panose="02000000000000000000" pitchFamily="2" charset="0"/>
              </a:rPr>
              <a:t>better engagement?</a:t>
            </a:r>
            <a:endParaRPr lang="en-GB" b="0" i="0" dirty="0">
              <a:solidFill>
                <a:srgbClr val="7A7A7A"/>
              </a:solidFill>
              <a:effectLst/>
              <a:latin typeface="Roboto" panose="02000000000000000000" pitchFamily="2" charset="0"/>
            </a:endParaRPr>
          </a:p>
          <a:p>
            <a:pPr algn="l">
              <a:buFont typeface="Arial" panose="020B0604020202020204" pitchFamily="34" charset="0"/>
              <a:buChar char="•"/>
            </a:pPr>
            <a:r>
              <a:rPr lang="en-GB" b="0" i="0" dirty="0">
                <a:solidFill>
                  <a:srgbClr val="7A7A7A"/>
                </a:solidFill>
                <a:effectLst/>
                <a:latin typeface="Roboto" panose="02000000000000000000" pitchFamily="2" charset="0"/>
              </a:rPr>
              <a:t>Communicating investment costs and performance figures are particular challenges; what’s the latest thinking of the best way to do it in a </a:t>
            </a:r>
            <a:r>
              <a:rPr lang="en-GB" b="1" i="0" dirty="0">
                <a:solidFill>
                  <a:srgbClr val="6EC1E4"/>
                </a:solidFill>
                <a:effectLst/>
                <a:latin typeface="Roboto" panose="02000000000000000000" pitchFamily="2" charset="0"/>
              </a:rPr>
              <a:t>compliant yet effective manner?</a:t>
            </a:r>
            <a:endParaRPr lang="en-GB" b="0" i="0" dirty="0">
              <a:solidFill>
                <a:srgbClr val="7A7A7A"/>
              </a:solidFill>
              <a:effectLst/>
              <a:latin typeface="Roboto" panose="02000000000000000000" pitchFamily="2" charset="0"/>
            </a:endParaRPr>
          </a:p>
          <a:p>
            <a:pPr algn="l">
              <a:buFont typeface="Arial" panose="020B0604020202020204" pitchFamily="34" charset="0"/>
              <a:buChar char="•"/>
            </a:pPr>
            <a:r>
              <a:rPr lang="en-GB" b="0" i="0" dirty="0">
                <a:solidFill>
                  <a:srgbClr val="7A7A7A"/>
                </a:solidFill>
                <a:effectLst/>
                <a:latin typeface="Roboto" panose="02000000000000000000" pitchFamily="2" charset="0"/>
              </a:rPr>
              <a:t>In the ESG space, is </a:t>
            </a:r>
            <a:r>
              <a:rPr lang="en-GB" b="1" i="0" dirty="0">
                <a:solidFill>
                  <a:srgbClr val="6EC1E4"/>
                </a:solidFill>
                <a:effectLst/>
                <a:latin typeface="Roboto" panose="02000000000000000000" pitchFamily="2" charset="0"/>
              </a:rPr>
              <a:t>“Greenwash”</a:t>
            </a:r>
            <a:r>
              <a:rPr lang="en-GB" b="0" i="0" dirty="0">
                <a:solidFill>
                  <a:srgbClr val="7A7A7A"/>
                </a:solidFill>
                <a:effectLst/>
                <a:latin typeface="Roboto" panose="02000000000000000000" pitchFamily="2" charset="0"/>
              </a:rPr>
              <a:t> as big an issue as some say; if so, what should be done about it?</a:t>
            </a:r>
          </a:p>
          <a:p>
            <a:pPr algn="l">
              <a:buFont typeface="Arial" panose="020B0604020202020204" pitchFamily="34" charset="0"/>
              <a:buChar char="•"/>
            </a:pPr>
            <a:r>
              <a:rPr lang="en-GB" b="0" i="0" dirty="0">
                <a:solidFill>
                  <a:srgbClr val="7A7A7A"/>
                </a:solidFill>
                <a:effectLst/>
                <a:latin typeface="Roboto" panose="02000000000000000000" pitchFamily="2" charset="0"/>
              </a:rPr>
              <a:t>How mindful should comms professionals be of the key learnings from the world of </a:t>
            </a:r>
            <a:r>
              <a:rPr lang="en-GB" b="1" i="0" dirty="0">
                <a:solidFill>
                  <a:srgbClr val="6EC1E4"/>
                </a:solidFill>
                <a:effectLst/>
                <a:latin typeface="Roboto" panose="02000000000000000000" pitchFamily="2" charset="0"/>
              </a:rPr>
              <a:t>behavioural finance?</a:t>
            </a:r>
            <a:endParaRPr lang="en-GB" b="0" i="0" dirty="0">
              <a:solidFill>
                <a:srgbClr val="7A7A7A"/>
              </a:solidFill>
              <a:effectLst/>
              <a:latin typeface="Roboto" panose="02000000000000000000" pitchFamily="2" charset="0"/>
            </a:endParaRPr>
          </a:p>
          <a:p>
            <a:pPr algn="l">
              <a:buFont typeface="Arial" panose="020B0604020202020204" pitchFamily="34" charset="0"/>
              <a:buChar char="•"/>
            </a:pPr>
            <a:r>
              <a:rPr lang="en-GB" b="0" i="0" dirty="0">
                <a:solidFill>
                  <a:srgbClr val="7A7A7A"/>
                </a:solidFill>
                <a:effectLst/>
                <a:latin typeface="Roboto" panose="02000000000000000000" pitchFamily="2" charset="0"/>
              </a:rPr>
              <a:t>What’s it going to take for the finance industry to communicate with </a:t>
            </a:r>
            <a:r>
              <a:rPr lang="en-GB" b="1" i="0" dirty="0">
                <a:solidFill>
                  <a:srgbClr val="6EC1E4"/>
                </a:solidFill>
                <a:effectLst/>
                <a:latin typeface="Roboto" panose="02000000000000000000" pitchFamily="2" charset="0"/>
              </a:rPr>
              <a:t>integrity, credibility and authenticity?</a:t>
            </a:r>
            <a:endParaRPr lang="en-GB" b="0" i="0" dirty="0">
              <a:solidFill>
                <a:srgbClr val="7A7A7A"/>
              </a:solidFill>
              <a:effectLst/>
              <a:latin typeface="Roboto" panose="02000000000000000000" pitchFamily="2" charset="0"/>
            </a:endParaRPr>
          </a:p>
          <a:p>
            <a:pPr algn="l">
              <a:buFont typeface="Arial" panose="020B0604020202020204" pitchFamily="34" charset="0"/>
              <a:buChar char="•"/>
            </a:pPr>
            <a:r>
              <a:rPr lang="en-GB" b="0" i="0" dirty="0">
                <a:solidFill>
                  <a:srgbClr val="7A7A7A"/>
                </a:solidFill>
                <a:effectLst/>
                <a:latin typeface="Roboto" panose="02000000000000000000" pitchFamily="2" charset="0"/>
              </a:rPr>
              <a:t>What changes would we want </a:t>
            </a:r>
            <a:r>
              <a:rPr lang="en-GB" b="1" i="0" dirty="0">
                <a:solidFill>
                  <a:srgbClr val="6EC1E4"/>
                </a:solidFill>
                <a:effectLst/>
                <a:latin typeface="Roboto" panose="02000000000000000000" pitchFamily="2" charset="0"/>
              </a:rPr>
              <a:t>policymakers and regulators</a:t>
            </a:r>
            <a:r>
              <a:rPr lang="en-GB" b="1" i="0" dirty="0">
                <a:solidFill>
                  <a:srgbClr val="7A7A7A"/>
                </a:solidFill>
                <a:effectLst/>
                <a:latin typeface="Roboto" panose="02000000000000000000" pitchFamily="2" charset="0"/>
              </a:rPr>
              <a:t> </a:t>
            </a:r>
            <a:r>
              <a:rPr lang="en-GB" b="0" i="0" dirty="0">
                <a:solidFill>
                  <a:srgbClr val="7A7A7A"/>
                </a:solidFill>
                <a:effectLst/>
                <a:latin typeface="Roboto" panose="02000000000000000000" pitchFamily="2" charset="0"/>
              </a:rPr>
              <a:t>to make to help advance the cause for better and more authentic comms?</a:t>
            </a:r>
          </a:p>
          <a:p>
            <a:pPr algn="l">
              <a:buFont typeface="Arial" panose="020B0604020202020204" pitchFamily="34" charset="0"/>
              <a:buChar char="•"/>
            </a:pPr>
            <a:r>
              <a:rPr lang="en-GB" b="0" i="0" dirty="0">
                <a:solidFill>
                  <a:srgbClr val="7A7A7A"/>
                </a:solidFill>
                <a:effectLst/>
                <a:latin typeface="Roboto" panose="02000000000000000000" pitchFamily="2" charset="0"/>
              </a:rPr>
              <a:t>What might be the benefits of developing a set of protocols, or guiding principles, or </a:t>
            </a:r>
            <a:r>
              <a:rPr lang="en-GB" b="1" i="0" dirty="0">
                <a:solidFill>
                  <a:srgbClr val="6EC1E4"/>
                </a:solidFill>
                <a:effectLst/>
                <a:latin typeface="Roboto" panose="02000000000000000000" pitchFamily="2" charset="0"/>
              </a:rPr>
              <a:t>Best Practice Guide</a:t>
            </a:r>
            <a:r>
              <a:rPr lang="en-GB" b="0" i="0" dirty="0">
                <a:solidFill>
                  <a:srgbClr val="7A7A7A"/>
                </a:solidFill>
                <a:effectLst/>
                <a:latin typeface="Roboto" panose="02000000000000000000" pitchFamily="2" charset="0"/>
              </a:rPr>
              <a:t> that could be adopted by the sector, on a voluntary basis?</a:t>
            </a:r>
          </a:p>
          <a:p>
            <a:pPr algn="l">
              <a:buFont typeface="Arial" panose="020B0604020202020204" pitchFamily="34" charset="0"/>
              <a:buChar char="•"/>
            </a:pPr>
            <a:r>
              <a:rPr lang="en-GB" b="0" i="0" dirty="0">
                <a:solidFill>
                  <a:srgbClr val="7A7A7A"/>
                </a:solidFill>
                <a:effectLst/>
                <a:latin typeface="Roboto" panose="02000000000000000000" pitchFamily="2" charset="0"/>
              </a:rPr>
              <a:t>Could such an idea develop into some kind of </a:t>
            </a:r>
            <a:r>
              <a:rPr lang="en-GB" b="1" i="0" dirty="0">
                <a:solidFill>
                  <a:srgbClr val="6EC1E4"/>
                </a:solidFill>
                <a:effectLst/>
                <a:latin typeface="Roboto" panose="02000000000000000000" pitchFamily="2" charset="0"/>
              </a:rPr>
              <a:t>“Comms kite mark”</a:t>
            </a:r>
            <a:r>
              <a:rPr lang="en-GB" b="0" i="0" dirty="0">
                <a:solidFill>
                  <a:srgbClr val="7A7A7A"/>
                </a:solidFill>
                <a:effectLst/>
                <a:latin typeface="Roboto" panose="02000000000000000000" pitchFamily="2" charset="0"/>
              </a:rPr>
              <a:t> for the finance industry; whereby comms that meet agreed criteria are acknowledged in some way</a:t>
            </a:r>
          </a:p>
        </p:txBody>
      </p:sp>
    </p:spTree>
    <p:extLst>
      <p:ext uri="{BB962C8B-B14F-4D97-AF65-F5344CB8AC3E}">
        <p14:creationId xmlns:p14="http://schemas.microsoft.com/office/powerpoint/2010/main" val="3311924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D92D86-6C91-4178-B310-17BBC7662C94}"/>
              </a:ext>
            </a:extLst>
          </p:cNvPr>
          <p:cNvSpPr txBox="1"/>
          <p:nvPr/>
        </p:nvSpPr>
        <p:spPr>
          <a:xfrm>
            <a:off x="868393" y="1040920"/>
            <a:ext cx="10995804" cy="5355312"/>
          </a:xfrm>
          <a:prstGeom prst="rect">
            <a:avLst/>
          </a:prstGeom>
          <a:noFill/>
        </p:spPr>
        <p:txBody>
          <a:bodyPr wrap="square">
            <a:spAutoFit/>
          </a:bodyPr>
          <a:lstStyle/>
          <a:p>
            <a:pPr algn="l"/>
            <a:r>
              <a:rPr lang="en-GB" b="0" i="0" dirty="0">
                <a:solidFill>
                  <a:srgbClr val="3F3F3F"/>
                </a:solidFill>
                <a:effectLst/>
                <a:latin typeface="Verdana" panose="020B0604030504040204" pitchFamily="34" charset="0"/>
              </a:rPr>
              <a:t>When assessing whether a promotion is fair, clear and not misleading, a firm may need to consider (among other things):</a:t>
            </a:r>
          </a:p>
          <a:p>
            <a:pPr algn="l"/>
            <a:endParaRPr lang="en-GB" b="0" i="0" dirty="0">
              <a:solidFill>
                <a:srgbClr val="3F3F3F"/>
              </a:solidFill>
              <a:effectLst/>
              <a:latin typeface="Verdana" panose="020B0604030504040204" pitchFamily="34" charset="0"/>
            </a:endParaRPr>
          </a:p>
          <a:p>
            <a:pPr algn="l">
              <a:buFont typeface="Arial" panose="020B0604020202020204" pitchFamily="34" charset="0"/>
              <a:buChar char="•"/>
            </a:pPr>
            <a:r>
              <a:rPr lang="en-GB" b="0" i="0" dirty="0">
                <a:solidFill>
                  <a:srgbClr val="3F3F3F"/>
                </a:solidFill>
                <a:effectLst/>
                <a:latin typeface="Verdana" panose="020B0604030504040204" pitchFamily="34" charset="0"/>
              </a:rPr>
              <a:t>The </a:t>
            </a:r>
            <a:r>
              <a:rPr lang="en-GB" b="1" i="0" dirty="0">
                <a:solidFill>
                  <a:srgbClr val="FF0000"/>
                </a:solidFill>
                <a:effectLst/>
                <a:latin typeface="Verdana" panose="020B0604030504040204" pitchFamily="34" charset="0"/>
              </a:rPr>
              <a:t>authenticity</a:t>
            </a:r>
            <a:r>
              <a:rPr lang="en-GB" b="0" i="0" dirty="0">
                <a:solidFill>
                  <a:srgbClr val="3F3F3F"/>
                </a:solidFill>
                <a:effectLst/>
                <a:latin typeface="Verdana" panose="020B0604030504040204" pitchFamily="34" charset="0"/>
              </a:rPr>
              <a:t> of the proposition described in the relevant promotion. This may mean undertaking </a:t>
            </a:r>
            <a:r>
              <a:rPr lang="en-GB" b="1" i="0" dirty="0">
                <a:solidFill>
                  <a:srgbClr val="3F3F3F"/>
                </a:solidFill>
                <a:effectLst/>
                <a:latin typeface="Verdana" panose="020B0604030504040204" pitchFamily="34" charset="0"/>
              </a:rPr>
              <a:t>background checks on directors, controllers or other key individuals associated with the product provider.</a:t>
            </a:r>
          </a:p>
          <a:p>
            <a:pPr algn="l">
              <a:buFont typeface="Arial" panose="020B0604020202020204" pitchFamily="34" charset="0"/>
              <a:buChar char="•"/>
            </a:pPr>
            <a:endParaRPr lang="en-GB" b="1" i="0" dirty="0">
              <a:solidFill>
                <a:srgbClr val="3F3F3F"/>
              </a:solidFill>
              <a:effectLst/>
              <a:latin typeface="Verdana" panose="020B0604030504040204" pitchFamily="34" charset="0"/>
            </a:endParaRPr>
          </a:p>
          <a:p>
            <a:pPr algn="l">
              <a:buFont typeface="Arial" panose="020B0604020202020204" pitchFamily="34" charset="0"/>
              <a:buChar char="•"/>
            </a:pPr>
            <a:r>
              <a:rPr lang="en-GB" b="0" i="0" dirty="0">
                <a:solidFill>
                  <a:srgbClr val="3F3F3F"/>
                </a:solidFill>
                <a:effectLst/>
                <a:latin typeface="Verdana" panose="020B0604030504040204" pitchFamily="34" charset="0"/>
              </a:rPr>
              <a:t>The commercial viability of the proposition described in the promotion. Has the promotion adequately disclosed any significant factors that could threaten the product’s viability? Could potential investors make an informed decision about investment?</a:t>
            </a:r>
          </a:p>
          <a:p>
            <a:pPr algn="l">
              <a:buFont typeface="Arial" panose="020B0604020202020204" pitchFamily="34" charset="0"/>
              <a:buChar char="•"/>
            </a:pPr>
            <a:r>
              <a:rPr lang="en-GB" b="0" i="0" dirty="0">
                <a:solidFill>
                  <a:srgbClr val="3F3F3F"/>
                </a:solidFill>
                <a:effectLst/>
                <a:latin typeface="Verdana" panose="020B0604030504040204" pitchFamily="34" charset="0"/>
              </a:rPr>
              <a:t>Whether advertised or headline rates of return are reasonably capable of being achieved. This may mean reviewing materials such as the product provider’s financial statements and/or management accounts, business plan, financial projections and capital position.</a:t>
            </a:r>
          </a:p>
          <a:p>
            <a:pPr algn="l">
              <a:buFont typeface="Arial" panose="020B0604020202020204" pitchFamily="34" charset="0"/>
              <a:buChar char="•"/>
            </a:pPr>
            <a:r>
              <a:rPr lang="en-GB" b="0" i="0" dirty="0">
                <a:solidFill>
                  <a:srgbClr val="3F3F3F"/>
                </a:solidFill>
                <a:effectLst/>
                <a:latin typeface="Verdana" panose="020B0604030504040204" pitchFamily="34" charset="0"/>
              </a:rPr>
              <a:t>Whether there are any fees, commissions or other charges within the investment’s structure or elsewhere that could materially affect the ability of the product provider to deliver advertised or headline rates of return.</a:t>
            </a:r>
          </a:p>
          <a:p>
            <a:pPr algn="l">
              <a:buFont typeface="Arial" panose="020B0604020202020204" pitchFamily="34" charset="0"/>
              <a:buChar char="•"/>
            </a:pPr>
            <a:r>
              <a:rPr lang="en-GB" b="0" i="0" dirty="0">
                <a:solidFill>
                  <a:srgbClr val="3F3F3F"/>
                </a:solidFill>
                <a:effectLst/>
                <a:latin typeface="Verdana" panose="020B0604030504040204" pitchFamily="34" charset="0"/>
              </a:rPr>
              <a:t>If the product is advertised as being eligible for a particular tax treatment (</a:t>
            </a:r>
            <a:r>
              <a:rPr lang="en-GB" b="0" i="0" dirty="0" err="1">
                <a:solidFill>
                  <a:srgbClr val="3F3F3F"/>
                </a:solidFill>
                <a:effectLst/>
                <a:latin typeface="Verdana" panose="020B0604030504040204" pitchFamily="34" charset="0"/>
              </a:rPr>
              <a:t>eg</a:t>
            </a:r>
            <a:r>
              <a:rPr lang="en-GB" b="0" i="0" dirty="0">
                <a:solidFill>
                  <a:srgbClr val="3F3F3F"/>
                </a:solidFill>
                <a:effectLst/>
                <a:latin typeface="Verdana" panose="020B0604030504040204" pitchFamily="34" charset="0"/>
              </a:rPr>
              <a:t>, for inclusion within an Innovative Finance ISA), does the product actually meet the requirements for this treatment? (For tax treatment, see also COBS 4.5.7 R; COBS 4.5A.8 UK)</a:t>
            </a:r>
          </a:p>
        </p:txBody>
      </p:sp>
    </p:spTree>
    <p:extLst>
      <p:ext uri="{BB962C8B-B14F-4D97-AF65-F5344CB8AC3E}">
        <p14:creationId xmlns:p14="http://schemas.microsoft.com/office/powerpoint/2010/main" val="3294533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2D47DD-4B6B-4FD2-9F42-BBC2893F03F2}"/>
              </a:ext>
            </a:extLst>
          </p:cNvPr>
          <p:cNvSpPr txBox="1"/>
          <p:nvPr/>
        </p:nvSpPr>
        <p:spPr>
          <a:xfrm>
            <a:off x="787879" y="586595"/>
            <a:ext cx="10685252" cy="5509200"/>
          </a:xfrm>
          <a:prstGeom prst="rect">
            <a:avLst/>
          </a:prstGeom>
          <a:noFill/>
        </p:spPr>
        <p:txBody>
          <a:bodyPr wrap="square">
            <a:spAutoFit/>
          </a:bodyPr>
          <a:lstStyle/>
          <a:p>
            <a:pPr algn="l"/>
            <a:r>
              <a:rPr lang="en-GB" b="0" i="0" dirty="0">
                <a:solidFill>
                  <a:srgbClr val="3F3F3F"/>
                </a:solidFill>
                <a:effectLst/>
                <a:latin typeface="Verdana" panose="020B0604030504040204" pitchFamily="34" charset="0"/>
              </a:rPr>
              <a:t>In assessing whether a financial promotion is fair, clear and not misleading, a firm should consider the guidance in COBS 4. In particular, firms are reminded that COBS 4.2.5 G states that ‘a financial promotion should not describe a feature of a product or service as ‘guaranteed’, ‘protected’ or ‘secure’, or use a similar term unless:</a:t>
            </a:r>
          </a:p>
          <a:p>
            <a:pPr algn="l"/>
            <a:endParaRPr lang="en-GB" b="0" i="0" dirty="0">
              <a:solidFill>
                <a:srgbClr val="3F3F3F"/>
              </a:solidFill>
              <a:effectLst/>
              <a:latin typeface="Verdana" panose="020B0604030504040204" pitchFamily="34" charset="0"/>
            </a:endParaRPr>
          </a:p>
          <a:p>
            <a:pPr algn="l">
              <a:buFont typeface="Arial" panose="020B0604020202020204" pitchFamily="34" charset="0"/>
              <a:buChar char="•"/>
            </a:pPr>
            <a:r>
              <a:rPr lang="en-GB" b="0" i="0" dirty="0">
                <a:solidFill>
                  <a:srgbClr val="3F3F3F"/>
                </a:solidFill>
                <a:effectLst/>
                <a:latin typeface="Verdana" panose="020B0604030504040204" pitchFamily="34" charset="0"/>
              </a:rPr>
              <a:t>that term is capable of being a </a:t>
            </a:r>
            <a:r>
              <a:rPr lang="en-GB" b="1" i="0" dirty="0">
                <a:solidFill>
                  <a:srgbClr val="FF0000"/>
                </a:solidFill>
                <a:effectLst/>
                <a:latin typeface="Verdana" panose="020B0604030504040204" pitchFamily="34" charset="0"/>
              </a:rPr>
              <a:t>fair, clear </a:t>
            </a:r>
            <a:r>
              <a:rPr lang="en-GB" b="0" i="0" dirty="0">
                <a:solidFill>
                  <a:srgbClr val="3F3F3F"/>
                </a:solidFill>
                <a:effectLst/>
                <a:latin typeface="Verdana" panose="020B0604030504040204" pitchFamily="34" charset="0"/>
              </a:rPr>
              <a:t>and </a:t>
            </a:r>
            <a:r>
              <a:rPr lang="en-GB" b="1" i="0" dirty="0">
                <a:solidFill>
                  <a:srgbClr val="FF0000"/>
                </a:solidFill>
                <a:effectLst/>
                <a:latin typeface="Verdana" panose="020B0604030504040204" pitchFamily="34" charset="0"/>
              </a:rPr>
              <a:t>not misleading</a:t>
            </a:r>
            <a:r>
              <a:rPr lang="en-GB" b="0" i="0" dirty="0">
                <a:solidFill>
                  <a:srgbClr val="3F3F3F"/>
                </a:solidFill>
                <a:effectLst/>
                <a:latin typeface="Verdana" panose="020B0604030504040204" pitchFamily="34" charset="0"/>
              </a:rPr>
              <a:t> description of it, and</a:t>
            </a:r>
          </a:p>
          <a:p>
            <a:pPr algn="l">
              <a:buFont typeface="Arial" panose="020B0604020202020204" pitchFamily="34" charset="0"/>
              <a:buChar char="•"/>
            </a:pPr>
            <a:endParaRPr lang="en-GB" b="0" i="0" dirty="0">
              <a:solidFill>
                <a:srgbClr val="3F3F3F"/>
              </a:solidFill>
              <a:effectLst/>
              <a:latin typeface="Verdana" panose="020B0604030504040204" pitchFamily="34" charset="0"/>
            </a:endParaRPr>
          </a:p>
          <a:p>
            <a:pPr algn="l">
              <a:buFont typeface="Arial" panose="020B0604020202020204" pitchFamily="34" charset="0"/>
              <a:buChar char="•"/>
            </a:pPr>
            <a:r>
              <a:rPr lang="en-GB" b="0" i="0" dirty="0">
                <a:solidFill>
                  <a:srgbClr val="3F3F3F"/>
                </a:solidFill>
                <a:effectLst/>
                <a:latin typeface="Verdana" panose="020B0604030504040204" pitchFamily="34" charset="0"/>
              </a:rPr>
              <a:t>the firm communicates all of the information necessary, and presents that information with sufficient clarity and prominence, to make the use of that term </a:t>
            </a:r>
            <a:r>
              <a:rPr lang="en-GB" b="1" i="0" dirty="0">
                <a:solidFill>
                  <a:srgbClr val="FF0000"/>
                </a:solidFill>
                <a:effectLst/>
                <a:latin typeface="Verdana" panose="020B0604030504040204" pitchFamily="34" charset="0"/>
              </a:rPr>
              <a:t>fair, clear</a:t>
            </a:r>
            <a:r>
              <a:rPr lang="en-GB" b="0" i="0" dirty="0">
                <a:solidFill>
                  <a:srgbClr val="3F3F3F"/>
                </a:solidFill>
                <a:effectLst/>
                <a:latin typeface="Verdana" panose="020B0604030504040204" pitchFamily="34" charset="0"/>
              </a:rPr>
              <a:t> and </a:t>
            </a:r>
            <a:r>
              <a:rPr lang="en-GB" b="1" i="0" dirty="0">
                <a:solidFill>
                  <a:srgbClr val="FF0000"/>
                </a:solidFill>
                <a:effectLst/>
                <a:latin typeface="Verdana" panose="020B0604030504040204" pitchFamily="34" charset="0"/>
              </a:rPr>
              <a:t>not misleading.</a:t>
            </a:r>
          </a:p>
          <a:p>
            <a:pPr algn="l">
              <a:buFont typeface="Arial" panose="020B0604020202020204" pitchFamily="34" charset="0"/>
              <a:buChar char="•"/>
            </a:pPr>
            <a:endParaRPr lang="en-GB" b="0" i="0" dirty="0">
              <a:solidFill>
                <a:srgbClr val="3F3F3F"/>
              </a:solidFill>
              <a:effectLst/>
              <a:latin typeface="Verdana" panose="020B0604030504040204" pitchFamily="34" charset="0"/>
            </a:endParaRPr>
          </a:p>
          <a:p>
            <a:pPr algn="l"/>
            <a:r>
              <a:rPr lang="en-GB" b="0" i="0" dirty="0">
                <a:solidFill>
                  <a:srgbClr val="3F3F3F"/>
                </a:solidFill>
                <a:effectLst/>
                <a:latin typeface="Verdana" panose="020B0604030504040204" pitchFamily="34" charset="0"/>
              </a:rPr>
              <a:t>This means that where an investment is described in a promotion as ‘secured’ or ‘asset-backed’ (or equivalent), you should consider whether the promotion contains the information necessary to enable investors to:</a:t>
            </a:r>
          </a:p>
          <a:p>
            <a:pPr algn="l"/>
            <a:endParaRPr lang="en-GB" b="0" i="0" dirty="0">
              <a:solidFill>
                <a:srgbClr val="3F3F3F"/>
              </a:solidFill>
              <a:effectLst/>
              <a:latin typeface="Verdana" panose="020B0604030504040204" pitchFamily="34" charset="0"/>
            </a:endParaRPr>
          </a:p>
          <a:p>
            <a:pPr algn="l">
              <a:buFont typeface="Arial" panose="020B0604020202020204" pitchFamily="34" charset="0"/>
              <a:buChar char="•"/>
            </a:pPr>
            <a:r>
              <a:rPr lang="en-GB" b="0" i="0" dirty="0">
                <a:solidFill>
                  <a:srgbClr val="3F3F3F"/>
                </a:solidFill>
                <a:effectLst/>
                <a:latin typeface="Verdana" panose="020B0604030504040204" pitchFamily="34" charset="0"/>
              </a:rPr>
              <a:t>understand how such protection operates, and</a:t>
            </a:r>
          </a:p>
          <a:p>
            <a:pPr algn="l"/>
            <a:r>
              <a:rPr lang="en-GB" b="0" i="0" dirty="0">
                <a:solidFill>
                  <a:srgbClr val="3F3F3F"/>
                </a:solidFill>
                <a:effectLst/>
                <a:latin typeface="Verdana" panose="020B0604030504040204" pitchFamily="34" charset="0"/>
              </a:rPr>
              <a:t>•   assess any potential weaknesses or deficiencies in it </a:t>
            </a:r>
          </a:p>
          <a:p>
            <a:pPr algn="l"/>
            <a:endParaRPr lang="en-GB" dirty="0">
              <a:solidFill>
                <a:srgbClr val="3F3F3F"/>
              </a:solidFill>
              <a:latin typeface="Verdana" panose="020B0604030504040204" pitchFamily="34" charset="0"/>
            </a:endParaRPr>
          </a:p>
          <a:p>
            <a:pPr algn="ctr"/>
            <a:r>
              <a:rPr lang="en-GB" sz="2800" b="1" i="0" dirty="0">
                <a:solidFill>
                  <a:srgbClr val="FF0000"/>
                </a:solidFill>
                <a:effectLst/>
                <a:latin typeface="Verdana" panose="020B0604030504040204" pitchFamily="34" charset="0"/>
              </a:rPr>
              <a:t>MECHANISMS	PROTECTIONS	RISKS</a:t>
            </a:r>
          </a:p>
        </p:txBody>
      </p:sp>
    </p:spTree>
    <p:extLst>
      <p:ext uri="{BB962C8B-B14F-4D97-AF65-F5344CB8AC3E}">
        <p14:creationId xmlns:p14="http://schemas.microsoft.com/office/powerpoint/2010/main" val="1314632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B4F135B5-4C72-42B7-9E72-781EC31AAE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83" y="126182"/>
            <a:ext cx="10935929" cy="6605636"/>
          </a:xfrm>
          <a:prstGeom prst="rect">
            <a:avLst/>
          </a:prstGeom>
        </p:spPr>
      </p:pic>
    </p:spTree>
    <p:extLst>
      <p:ext uri="{BB962C8B-B14F-4D97-AF65-F5344CB8AC3E}">
        <p14:creationId xmlns:p14="http://schemas.microsoft.com/office/powerpoint/2010/main" val="3059509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EE1CB18-34C3-4CF3-A3AF-94E093CF5D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9712" y="476228"/>
            <a:ext cx="8672576" cy="5905543"/>
          </a:xfrm>
          <a:prstGeom prst="rect">
            <a:avLst/>
          </a:prstGeom>
        </p:spPr>
      </p:pic>
    </p:spTree>
    <p:extLst>
      <p:ext uri="{BB962C8B-B14F-4D97-AF65-F5344CB8AC3E}">
        <p14:creationId xmlns:p14="http://schemas.microsoft.com/office/powerpoint/2010/main" val="3890001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D7CC92-CAC1-49B8-AF34-CECFC2F656CA}"/>
              </a:ext>
            </a:extLst>
          </p:cNvPr>
          <p:cNvSpPr txBox="1"/>
          <p:nvPr/>
        </p:nvSpPr>
        <p:spPr>
          <a:xfrm>
            <a:off x="1696065" y="855407"/>
            <a:ext cx="9163450" cy="584775"/>
          </a:xfrm>
          <a:prstGeom prst="rect">
            <a:avLst/>
          </a:prstGeom>
          <a:noFill/>
        </p:spPr>
        <p:txBody>
          <a:bodyPr wrap="square" rtlCol="0">
            <a:spAutoFit/>
          </a:bodyPr>
          <a:lstStyle/>
          <a:p>
            <a:r>
              <a:rPr lang="en-GB" sz="3200" b="1" dirty="0"/>
              <a:t>The road to hell is paved with good intentions...</a:t>
            </a:r>
          </a:p>
        </p:txBody>
      </p:sp>
      <p:sp>
        <p:nvSpPr>
          <p:cNvPr id="7" name="TextBox 6">
            <a:extLst>
              <a:ext uri="{FF2B5EF4-FFF2-40B4-BE49-F238E27FC236}">
                <a16:creationId xmlns:a16="http://schemas.microsoft.com/office/drawing/2014/main" id="{A49744BA-A9C3-4381-8BB9-15E660249CAE}"/>
              </a:ext>
            </a:extLst>
          </p:cNvPr>
          <p:cNvSpPr txBox="1"/>
          <p:nvPr/>
        </p:nvSpPr>
        <p:spPr>
          <a:xfrm>
            <a:off x="2578509" y="1828799"/>
            <a:ext cx="7034981" cy="6186309"/>
          </a:xfrm>
          <a:prstGeom prst="rect">
            <a:avLst/>
          </a:prstGeom>
          <a:noFill/>
        </p:spPr>
        <p:txBody>
          <a:bodyPr wrap="square" rtlCol="0">
            <a:spAutoFit/>
          </a:bodyPr>
          <a:lstStyle/>
          <a:p>
            <a:r>
              <a:rPr lang="en-GB" sz="2800" dirty="0">
                <a:solidFill>
                  <a:srgbClr val="00B050"/>
                </a:solidFill>
              </a:rPr>
              <a:t>Continuous loop of communication </a:t>
            </a:r>
          </a:p>
          <a:p>
            <a:endParaRPr lang="en-GB" dirty="0"/>
          </a:p>
          <a:p>
            <a:endParaRPr lang="en-GB" dirty="0"/>
          </a:p>
          <a:p>
            <a:r>
              <a:rPr lang="en-GB" sz="2400" dirty="0"/>
              <a:t>Listen</a:t>
            </a:r>
          </a:p>
          <a:p>
            <a:endParaRPr lang="en-GB" sz="2400" dirty="0"/>
          </a:p>
          <a:p>
            <a:endParaRPr lang="en-GB" sz="2400" dirty="0"/>
          </a:p>
          <a:p>
            <a:r>
              <a:rPr lang="en-GB" sz="2400" dirty="0"/>
              <a:t>Ownership – mistakes happen, admit them, own</a:t>
            </a:r>
          </a:p>
          <a:p>
            <a:endParaRPr lang="en-GB" sz="2400" dirty="0"/>
          </a:p>
          <a:p>
            <a:r>
              <a:rPr lang="en-GB" sz="2400" dirty="0"/>
              <a:t>Adjust</a:t>
            </a:r>
          </a:p>
          <a:p>
            <a:endParaRPr lang="en-GB" sz="2400" dirty="0"/>
          </a:p>
          <a:p>
            <a:r>
              <a:rPr lang="en-GB" sz="2400" dirty="0"/>
              <a:t>Improve</a:t>
            </a:r>
          </a:p>
          <a:p>
            <a:endParaRPr lang="en-GB" dirty="0"/>
          </a:p>
          <a:p>
            <a:r>
              <a:rPr lang="en-GB" sz="3200" dirty="0">
                <a:solidFill>
                  <a:srgbClr val="FF0000"/>
                </a:solidFill>
              </a:rPr>
              <a:t>Rinse repeat….</a:t>
            </a:r>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510567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684</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Roboto</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Bradshaw</dc:creator>
  <cp:lastModifiedBy>Donna Bradshaw</cp:lastModifiedBy>
  <cp:revision>1</cp:revision>
  <dcterms:created xsi:type="dcterms:W3CDTF">2021-07-20T13:49:36Z</dcterms:created>
  <dcterms:modified xsi:type="dcterms:W3CDTF">2021-07-20T14:56:29Z</dcterms:modified>
</cp:coreProperties>
</file>