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2" r:id="rId1"/>
  </p:sldMasterIdLst>
  <p:notesMasterIdLst>
    <p:notesMasterId r:id="rId40"/>
  </p:notesMasterIdLst>
  <p:handoutMasterIdLst>
    <p:handoutMasterId r:id="rId41"/>
  </p:handoutMasterIdLst>
  <p:sldIdLst>
    <p:sldId id="256" r:id="rId2"/>
    <p:sldId id="499" r:id="rId3"/>
    <p:sldId id="500" r:id="rId4"/>
    <p:sldId id="496" r:id="rId5"/>
    <p:sldId id="501" r:id="rId6"/>
    <p:sldId id="502" r:id="rId7"/>
    <p:sldId id="503" r:id="rId8"/>
    <p:sldId id="504" r:id="rId9"/>
    <p:sldId id="498" r:id="rId10"/>
    <p:sldId id="505" r:id="rId11"/>
    <p:sldId id="506" r:id="rId12"/>
    <p:sldId id="507" r:id="rId13"/>
    <p:sldId id="508" r:id="rId14"/>
    <p:sldId id="509" r:id="rId15"/>
    <p:sldId id="510" r:id="rId16"/>
    <p:sldId id="511" r:id="rId17"/>
    <p:sldId id="519" r:id="rId18"/>
    <p:sldId id="520" r:id="rId19"/>
    <p:sldId id="512" r:id="rId20"/>
    <p:sldId id="513" r:id="rId21"/>
    <p:sldId id="514" r:id="rId22"/>
    <p:sldId id="521" r:id="rId23"/>
    <p:sldId id="523" r:id="rId24"/>
    <p:sldId id="525" r:id="rId25"/>
    <p:sldId id="526" r:id="rId26"/>
    <p:sldId id="527" r:id="rId27"/>
    <p:sldId id="528" r:id="rId28"/>
    <p:sldId id="529" r:id="rId29"/>
    <p:sldId id="531" r:id="rId30"/>
    <p:sldId id="532" r:id="rId31"/>
    <p:sldId id="516" r:id="rId32"/>
    <p:sldId id="515" r:id="rId33"/>
    <p:sldId id="517" r:id="rId34"/>
    <p:sldId id="518" r:id="rId35"/>
    <p:sldId id="533" r:id="rId36"/>
    <p:sldId id="534" r:id="rId37"/>
    <p:sldId id="535" r:id="rId38"/>
    <p:sldId id="536" r:id="rId39"/>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D269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293" autoAdjust="0"/>
    <p:restoredTop sz="97140" autoAdjust="0"/>
  </p:normalViewPr>
  <p:slideViewPr>
    <p:cSldViewPr>
      <p:cViewPr>
        <p:scale>
          <a:sx n="121" d="100"/>
          <a:sy n="121" d="100"/>
        </p:scale>
        <p:origin x="-2130" y="21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r>
              <a:rPr lang="en-GB" smtClean="0"/>
              <a:t>The Lloyds frauds - more serious than the Post Office</a:t>
            </a:r>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207F6B7-45A2-412D-B65D-84CF0E49D534}" type="datetimeFigureOut">
              <a:rPr lang="en-GB" smtClean="0"/>
              <a:t>22/06/2021</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722A611A-4997-49D9-85F5-7AD3F95B7C6B}" type="slidenum">
              <a:rPr lang="en-GB" smtClean="0"/>
              <a:t>‹#›</a:t>
            </a:fld>
            <a:endParaRPr lang="en-GB"/>
          </a:p>
        </p:txBody>
      </p:sp>
    </p:spTree>
    <p:extLst>
      <p:ext uri="{BB962C8B-B14F-4D97-AF65-F5344CB8AC3E}">
        <p14:creationId xmlns:p14="http://schemas.microsoft.com/office/powerpoint/2010/main" val="342981941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r>
              <a:rPr lang="en-GB" smtClean="0"/>
              <a:t>The Lloyds frauds - more serious than the Post Office</a:t>
            </a:r>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775A3155-076A-4979-AEAB-DCC19421CE08}" type="datetimeFigureOut">
              <a:rPr lang="en-GB" smtClean="0"/>
              <a:pPr/>
              <a:t>22/06/2021</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13D12CE3-E2BA-4BFC-86F5-32E3314ED2E4}" type="slidenum">
              <a:rPr lang="en-GB" smtClean="0"/>
              <a:pPr/>
              <a:t>‹#›</a:t>
            </a:fld>
            <a:endParaRPr lang="en-GB"/>
          </a:p>
        </p:txBody>
      </p:sp>
    </p:spTree>
    <p:extLst>
      <p:ext uri="{BB962C8B-B14F-4D97-AF65-F5344CB8AC3E}">
        <p14:creationId xmlns:p14="http://schemas.microsoft.com/office/powerpoint/2010/main" val="1348653361"/>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10"/>
          </p:nvPr>
        </p:nvSpPr>
        <p:spPr/>
        <p:txBody>
          <a:bodyPr/>
          <a:lstStyle/>
          <a:p>
            <a:endParaRPr lang="en-GB"/>
          </a:p>
        </p:txBody>
      </p:sp>
      <p:sp>
        <p:nvSpPr>
          <p:cNvPr id="5" name="Slide Number Placeholder 4"/>
          <p:cNvSpPr>
            <a:spLocks noGrp="1"/>
          </p:cNvSpPr>
          <p:nvPr>
            <p:ph type="sldNum" sz="quarter" idx="11"/>
          </p:nvPr>
        </p:nvSpPr>
        <p:spPr/>
        <p:txBody>
          <a:bodyPr/>
          <a:lstStyle/>
          <a:p>
            <a:fld id="{13D12CE3-E2BA-4BFC-86F5-32E3314ED2E4}" type="slidenum">
              <a:rPr lang="en-GB" smtClean="0"/>
              <a:pPr/>
              <a:t>1</a:t>
            </a:fld>
            <a:endParaRPr lang="en-GB"/>
          </a:p>
        </p:txBody>
      </p:sp>
      <p:sp>
        <p:nvSpPr>
          <p:cNvPr id="6" name="Header Placeholder 5"/>
          <p:cNvSpPr>
            <a:spLocks noGrp="1"/>
          </p:cNvSpPr>
          <p:nvPr>
            <p:ph type="hdr" sz="quarter" idx="12"/>
          </p:nvPr>
        </p:nvSpPr>
        <p:spPr/>
        <p:txBody>
          <a:bodyPr/>
          <a:lstStyle/>
          <a:p>
            <a:r>
              <a:rPr lang="en-GB" smtClean="0"/>
              <a:t>The Lloyds frauds - more serious than the Post Office</a:t>
            </a:r>
            <a:endParaRPr lang="en-GB"/>
          </a:p>
        </p:txBody>
      </p:sp>
    </p:spTree>
    <p:extLst>
      <p:ext uri="{BB962C8B-B14F-4D97-AF65-F5344CB8AC3E}">
        <p14:creationId xmlns:p14="http://schemas.microsoft.com/office/powerpoint/2010/main" val="3178756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10"/>
          </p:nvPr>
        </p:nvSpPr>
        <p:spPr/>
        <p:txBody>
          <a:bodyPr/>
          <a:lstStyle/>
          <a:p>
            <a:endParaRPr lang="en-GB"/>
          </a:p>
        </p:txBody>
      </p:sp>
      <p:sp>
        <p:nvSpPr>
          <p:cNvPr id="5" name="Slide Number Placeholder 4"/>
          <p:cNvSpPr>
            <a:spLocks noGrp="1"/>
          </p:cNvSpPr>
          <p:nvPr>
            <p:ph type="sldNum" sz="quarter" idx="11"/>
          </p:nvPr>
        </p:nvSpPr>
        <p:spPr/>
        <p:txBody>
          <a:bodyPr/>
          <a:lstStyle/>
          <a:p>
            <a:fld id="{13D12CE3-E2BA-4BFC-86F5-32E3314ED2E4}" type="slidenum">
              <a:rPr lang="en-GB" smtClean="0"/>
              <a:pPr/>
              <a:t>2</a:t>
            </a:fld>
            <a:endParaRPr lang="en-GB"/>
          </a:p>
        </p:txBody>
      </p:sp>
      <p:sp>
        <p:nvSpPr>
          <p:cNvPr id="6" name="Header Placeholder 5"/>
          <p:cNvSpPr>
            <a:spLocks noGrp="1"/>
          </p:cNvSpPr>
          <p:nvPr>
            <p:ph type="hdr" sz="quarter" idx="12"/>
          </p:nvPr>
        </p:nvSpPr>
        <p:spPr/>
        <p:txBody>
          <a:bodyPr/>
          <a:lstStyle/>
          <a:p>
            <a:r>
              <a:rPr lang="en-GB" smtClean="0"/>
              <a:t>The Lloyds frauds - more serious than the Post Office</a:t>
            </a:r>
            <a:endParaRPr lang="en-GB"/>
          </a:p>
        </p:txBody>
      </p:sp>
    </p:spTree>
    <p:extLst>
      <p:ext uri="{BB962C8B-B14F-4D97-AF65-F5344CB8AC3E}">
        <p14:creationId xmlns:p14="http://schemas.microsoft.com/office/powerpoint/2010/main" val="391748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3D12CE3-E2BA-4BFC-86F5-32E3314ED2E4}" type="slidenum">
              <a:rPr lang="en-GB" smtClean="0"/>
              <a:pPr/>
              <a:t>3</a:t>
            </a:fld>
            <a:endParaRPr lang="en-GB"/>
          </a:p>
        </p:txBody>
      </p:sp>
      <p:sp>
        <p:nvSpPr>
          <p:cNvPr id="5" name="Footer Placeholder 4"/>
          <p:cNvSpPr>
            <a:spLocks noGrp="1"/>
          </p:cNvSpPr>
          <p:nvPr>
            <p:ph type="ftr" sz="quarter" idx="11"/>
          </p:nvPr>
        </p:nvSpPr>
        <p:spPr/>
        <p:txBody>
          <a:bodyPr/>
          <a:lstStyle/>
          <a:p>
            <a:endParaRPr lang="en-GB"/>
          </a:p>
        </p:txBody>
      </p:sp>
      <p:sp>
        <p:nvSpPr>
          <p:cNvPr id="6" name="Header Placeholder 5"/>
          <p:cNvSpPr>
            <a:spLocks noGrp="1"/>
          </p:cNvSpPr>
          <p:nvPr>
            <p:ph type="hdr" sz="quarter" idx="12"/>
          </p:nvPr>
        </p:nvSpPr>
        <p:spPr/>
        <p:txBody>
          <a:bodyPr/>
          <a:lstStyle/>
          <a:p>
            <a:r>
              <a:rPr lang="en-GB" smtClean="0"/>
              <a:t>The Lloyds frauds - more serious than the Post Office</a:t>
            </a:r>
            <a:endParaRPr lang="en-GB"/>
          </a:p>
        </p:txBody>
      </p:sp>
    </p:spTree>
    <p:extLst>
      <p:ext uri="{BB962C8B-B14F-4D97-AF65-F5344CB8AC3E}">
        <p14:creationId xmlns:p14="http://schemas.microsoft.com/office/powerpoint/2010/main" val="779998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F9F9465-54E1-48A9-B7D1-23B2E5C4FBAD}" type="datetime1">
              <a:rPr lang="en-GB" smtClean="0"/>
              <a:t>22/06/2021</a:t>
            </a:fld>
            <a:endParaRPr lang="en-GB"/>
          </a:p>
        </p:txBody>
      </p:sp>
      <p:sp>
        <p:nvSpPr>
          <p:cNvPr id="5" name="Footer Placeholder 4"/>
          <p:cNvSpPr>
            <a:spLocks noGrp="1"/>
          </p:cNvSpPr>
          <p:nvPr>
            <p:ph type="ftr" sz="quarter" idx="11"/>
          </p:nvPr>
        </p:nvSpPr>
        <p:spPr/>
        <p:txBody>
          <a:bodyPr/>
          <a:lstStyle/>
          <a:p>
            <a:r>
              <a:rPr lang="en-GB" smtClean="0"/>
              <a:t>The most serious financial scandal of modern times</a:t>
            </a:r>
            <a:endParaRPr lang="en-GB"/>
          </a:p>
        </p:txBody>
      </p:sp>
      <p:sp>
        <p:nvSpPr>
          <p:cNvPr id="6" name="Slide Number Placeholder 5"/>
          <p:cNvSpPr>
            <a:spLocks noGrp="1"/>
          </p:cNvSpPr>
          <p:nvPr>
            <p:ph type="sldNum" sz="quarter" idx="12"/>
          </p:nvPr>
        </p:nvSpPr>
        <p:spPr/>
        <p:txBody>
          <a:bodyPr/>
          <a:lstStyle/>
          <a:p>
            <a:fld id="{6D97B597-DB5C-49A7-8AF5-93AFC7E04E1F}" type="slidenum">
              <a:rPr lang="en-GB" smtClean="0"/>
              <a:pPr/>
              <a:t>‹#›</a:t>
            </a:fld>
            <a:endParaRPr lang="en-GB"/>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90516B-AF5B-431B-9A14-C0AB965B97D3}" type="datetime1">
              <a:rPr lang="en-GB" smtClean="0"/>
              <a:t>22/06/2021</a:t>
            </a:fld>
            <a:endParaRPr lang="en-GB"/>
          </a:p>
        </p:txBody>
      </p:sp>
      <p:sp>
        <p:nvSpPr>
          <p:cNvPr id="5" name="Footer Placeholder 4"/>
          <p:cNvSpPr>
            <a:spLocks noGrp="1"/>
          </p:cNvSpPr>
          <p:nvPr>
            <p:ph type="ftr" sz="quarter" idx="11"/>
          </p:nvPr>
        </p:nvSpPr>
        <p:spPr/>
        <p:txBody>
          <a:bodyPr/>
          <a:lstStyle/>
          <a:p>
            <a:r>
              <a:rPr lang="en-GB" smtClean="0"/>
              <a:t>The most serious financial scandal of modern times</a:t>
            </a:r>
            <a:endParaRPr lang="en-GB"/>
          </a:p>
        </p:txBody>
      </p:sp>
      <p:sp>
        <p:nvSpPr>
          <p:cNvPr id="6" name="Slide Number Placeholder 5"/>
          <p:cNvSpPr>
            <a:spLocks noGrp="1"/>
          </p:cNvSpPr>
          <p:nvPr>
            <p:ph type="sldNum" sz="quarter" idx="12"/>
          </p:nvPr>
        </p:nvSpPr>
        <p:spPr/>
        <p:txBody>
          <a:bodyPr/>
          <a:lstStyle/>
          <a:p>
            <a:fld id="{6D97B597-DB5C-49A7-8AF5-93AFC7E04E1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2DE787-ADBD-45A0-9F69-9A984BF24DCA}" type="datetime1">
              <a:rPr lang="en-GB" smtClean="0"/>
              <a:t>22/06/2021</a:t>
            </a:fld>
            <a:endParaRPr lang="en-GB"/>
          </a:p>
        </p:txBody>
      </p:sp>
      <p:sp>
        <p:nvSpPr>
          <p:cNvPr id="5" name="Footer Placeholder 4"/>
          <p:cNvSpPr>
            <a:spLocks noGrp="1"/>
          </p:cNvSpPr>
          <p:nvPr>
            <p:ph type="ftr" sz="quarter" idx="11"/>
          </p:nvPr>
        </p:nvSpPr>
        <p:spPr/>
        <p:txBody>
          <a:bodyPr/>
          <a:lstStyle/>
          <a:p>
            <a:r>
              <a:rPr lang="en-GB" smtClean="0"/>
              <a:t>The most serious financial scandal of modern times</a:t>
            </a:r>
            <a:endParaRPr lang="en-GB"/>
          </a:p>
        </p:txBody>
      </p:sp>
      <p:sp>
        <p:nvSpPr>
          <p:cNvPr id="6" name="Slide Number Placeholder 5"/>
          <p:cNvSpPr>
            <a:spLocks noGrp="1"/>
          </p:cNvSpPr>
          <p:nvPr>
            <p:ph type="sldNum" sz="quarter" idx="12"/>
          </p:nvPr>
        </p:nvSpPr>
        <p:spPr/>
        <p:txBody>
          <a:bodyPr/>
          <a:lstStyle/>
          <a:p>
            <a:fld id="{6D97B597-DB5C-49A7-8AF5-93AFC7E04E1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B4FB30-0087-4286-AD79-965A997FF0F4}" type="datetime1">
              <a:rPr lang="en-GB" smtClean="0"/>
              <a:t>22/06/2021</a:t>
            </a:fld>
            <a:endParaRPr lang="en-GB"/>
          </a:p>
        </p:txBody>
      </p:sp>
      <p:sp>
        <p:nvSpPr>
          <p:cNvPr id="5" name="Footer Placeholder 4"/>
          <p:cNvSpPr>
            <a:spLocks noGrp="1"/>
          </p:cNvSpPr>
          <p:nvPr>
            <p:ph type="ftr" sz="quarter" idx="11"/>
          </p:nvPr>
        </p:nvSpPr>
        <p:spPr/>
        <p:txBody>
          <a:bodyPr/>
          <a:lstStyle/>
          <a:p>
            <a:r>
              <a:rPr lang="en-GB" smtClean="0"/>
              <a:t>The most serious financial scandal of modern times</a:t>
            </a:r>
            <a:endParaRPr lang="en-GB"/>
          </a:p>
        </p:txBody>
      </p:sp>
      <p:sp>
        <p:nvSpPr>
          <p:cNvPr id="6" name="Slide Number Placeholder 5"/>
          <p:cNvSpPr>
            <a:spLocks noGrp="1"/>
          </p:cNvSpPr>
          <p:nvPr>
            <p:ph type="sldNum" sz="quarter" idx="12"/>
          </p:nvPr>
        </p:nvSpPr>
        <p:spPr/>
        <p:txBody>
          <a:bodyPr/>
          <a:lstStyle/>
          <a:p>
            <a:fld id="{6D97B597-DB5C-49A7-8AF5-93AFC7E04E1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B201B0-1547-43C8-8757-E66B4C60BE77}" type="datetime1">
              <a:rPr lang="en-GB" smtClean="0"/>
              <a:t>22/06/2021</a:t>
            </a:fld>
            <a:endParaRPr lang="en-GB"/>
          </a:p>
        </p:txBody>
      </p:sp>
      <p:sp>
        <p:nvSpPr>
          <p:cNvPr id="5" name="Footer Placeholder 4"/>
          <p:cNvSpPr>
            <a:spLocks noGrp="1"/>
          </p:cNvSpPr>
          <p:nvPr>
            <p:ph type="ftr" sz="quarter" idx="11"/>
          </p:nvPr>
        </p:nvSpPr>
        <p:spPr/>
        <p:txBody>
          <a:bodyPr/>
          <a:lstStyle/>
          <a:p>
            <a:r>
              <a:rPr lang="en-GB" smtClean="0"/>
              <a:t>The most serious financial scandal of modern times</a:t>
            </a:r>
            <a:endParaRPr lang="en-GB"/>
          </a:p>
        </p:txBody>
      </p:sp>
      <p:sp>
        <p:nvSpPr>
          <p:cNvPr id="6" name="Slide Number Placeholder 5"/>
          <p:cNvSpPr>
            <a:spLocks noGrp="1"/>
          </p:cNvSpPr>
          <p:nvPr>
            <p:ph type="sldNum" sz="quarter" idx="12"/>
          </p:nvPr>
        </p:nvSpPr>
        <p:spPr/>
        <p:txBody>
          <a:bodyPr/>
          <a:lstStyle/>
          <a:p>
            <a:fld id="{6D97B597-DB5C-49A7-8AF5-93AFC7E04E1F}" type="slidenum">
              <a:rPr lang="en-GB" smtClean="0"/>
              <a:pPr/>
              <a:t>‹#›</a:t>
            </a:fld>
            <a:endParaRPr lang="en-GB"/>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8586355-89DD-461A-A90E-48B20259A304}" type="datetime1">
              <a:rPr lang="en-GB" smtClean="0"/>
              <a:t>22/06/2021</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
        <p:nvSpPr>
          <p:cNvPr id="7" name="Slide Number Placeholder 6"/>
          <p:cNvSpPr>
            <a:spLocks noGrp="1"/>
          </p:cNvSpPr>
          <p:nvPr>
            <p:ph type="sldNum" sz="quarter" idx="12"/>
          </p:nvPr>
        </p:nvSpPr>
        <p:spPr/>
        <p:txBody>
          <a:bodyPr/>
          <a:lstStyle/>
          <a:p>
            <a:fld id="{6D97B597-DB5C-49A7-8AF5-93AFC7E04E1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BB44B94-B4C2-46AA-9C05-049005FDF131}" type="datetime1">
              <a:rPr lang="en-GB" smtClean="0"/>
              <a:t>22/06/2021</a:t>
            </a:fld>
            <a:endParaRPr lang="en-GB"/>
          </a:p>
        </p:txBody>
      </p:sp>
      <p:sp>
        <p:nvSpPr>
          <p:cNvPr id="8" name="Footer Placeholder 7"/>
          <p:cNvSpPr>
            <a:spLocks noGrp="1"/>
          </p:cNvSpPr>
          <p:nvPr>
            <p:ph type="ftr" sz="quarter" idx="11"/>
          </p:nvPr>
        </p:nvSpPr>
        <p:spPr/>
        <p:txBody>
          <a:bodyPr/>
          <a:lstStyle/>
          <a:p>
            <a:r>
              <a:rPr lang="en-GB" smtClean="0"/>
              <a:t>The most serious financial scandal of modern times</a:t>
            </a:r>
            <a:endParaRPr lang="en-GB"/>
          </a:p>
        </p:txBody>
      </p:sp>
      <p:sp>
        <p:nvSpPr>
          <p:cNvPr id="9" name="Slide Number Placeholder 8"/>
          <p:cNvSpPr>
            <a:spLocks noGrp="1"/>
          </p:cNvSpPr>
          <p:nvPr>
            <p:ph type="sldNum" sz="quarter" idx="12"/>
          </p:nvPr>
        </p:nvSpPr>
        <p:spPr/>
        <p:txBody>
          <a:bodyPr/>
          <a:lstStyle/>
          <a:p>
            <a:fld id="{6D97B597-DB5C-49A7-8AF5-93AFC7E04E1F}" type="slidenum">
              <a:rPr lang="en-GB" smtClean="0"/>
              <a:pPr/>
              <a:t>‹#›</a:t>
            </a:fld>
            <a:endParaRPr lang="en-GB"/>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A69752-3B27-482D-880A-E57C31C82BB2}" type="datetime1">
              <a:rPr lang="en-GB" smtClean="0"/>
              <a:t>22/06/2021</a:t>
            </a:fld>
            <a:endParaRPr lang="en-GB"/>
          </a:p>
        </p:txBody>
      </p:sp>
      <p:sp>
        <p:nvSpPr>
          <p:cNvPr id="4" name="Footer Placeholder 3"/>
          <p:cNvSpPr>
            <a:spLocks noGrp="1"/>
          </p:cNvSpPr>
          <p:nvPr>
            <p:ph type="ftr" sz="quarter" idx="11"/>
          </p:nvPr>
        </p:nvSpPr>
        <p:spPr/>
        <p:txBody>
          <a:bodyPr/>
          <a:lstStyle/>
          <a:p>
            <a:r>
              <a:rPr lang="en-GB" smtClean="0"/>
              <a:t>The most serious financial scandal of modern times</a:t>
            </a:r>
            <a:endParaRPr lang="en-GB"/>
          </a:p>
        </p:txBody>
      </p:sp>
      <p:sp>
        <p:nvSpPr>
          <p:cNvPr id="5" name="Slide Number Placeholder 4"/>
          <p:cNvSpPr>
            <a:spLocks noGrp="1"/>
          </p:cNvSpPr>
          <p:nvPr>
            <p:ph type="sldNum" sz="quarter" idx="12"/>
          </p:nvPr>
        </p:nvSpPr>
        <p:spPr/>
        <p:txBody>
          <a:bodyPr/>
          <a:lstStyle/>
          <a:p>
            <a:fld id="{6D97B597-DB5C-49A7-8AF5-93AFC7E04E1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5647B7-C80C-47F0-9F63-9F2938864FB7}" type="datetime1">
              <a:rPr lang="en-GB" smtClean="0"/>
              <a:t>22/06/2021</a:t>
            </a:fld>
            <a:endParaRPr lang="en-GB"/>
          </a:p>
        </p:txBody>
      </p:sp>
      <p:sp>
        <p:nvSpPr>
          <p:cNvPr id="3" name="Footer Placeholder 2"/>
          <p:cNvSpPr>
            <a:spLocks noGrp="1"/>
          </p:cNvSpPr>
          <p:nvPr>
            <p:ph type="ftr" sz="quarter" idx="11"/>
          </p:nvPr>
        </p:nvSpPr>
        <p:spPr/>
        <p:txBody>
          <a:bodyPr/>
          <a:lstStyle/>
          <a:p>
            <a:r>
              <a:rPr lang="en-GB" smtClean="0"/>
              <a:t>The most serious financial scandal of modern times</a:t>
            </a:r>
            <a:endParaRPr lang="en-GB"/>
          </a:p>
        </p:txBody>
      </p:sp>
      <p:sp>
        <p:nvSpPr>
          <p:cNvPr id="4" name="Slide Number Placeholder 3"/>
          <p:cNvSpPr>
            <a:spLocks noGrp="1"/>
          </p:cNvSpPr>
          <p:nvPr>
            <p:ph type="sldNum" sz="quarter" idx="12"/>
          </p:nvPr>
        </p:nvSpPr>
        <p:spPr/>
        <p:txBody>
          <a:bodyPr/>
          <a:lstStyle/>
          <a:p>
            <a:fld id="{6D97B597-DB5C-49A7-8AF5-93AFC7E04E1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191200-4D3B-4AB4-B0C5-C4C9CF31C632}" type="datetime1">
              <a:rPr lang="en-GB" smtClean="0"/>
              <a:t>22/06/2021</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
        <p:nvSpPr>
          <p:cNvPr id="7" name="Slide Number Placeholder 6"/>
          <p:cNvSpPr>
            <a:spLocks noGrp="1"/>
          </p:cNvSpPr>
          <p:nvPr>
            <p:ph type="sldNum" sz="quarter" idx="12"/>
          </p:nvPr>
        </p:nvSpPr>
        <p:spPr/>
        <p:txBody>
          <a:bodyPr/>
          <a:lstStyle/>
          <a:p>
            <a:fld id="{6D97B597-DB5C-49A7-8AF5-93AFC7E04E1F}" type="slidenum">
              <a:rPr lang="en-GB" smtClean="0"/>
              <a:pPr/>
              <a:t>‹#›</a:t>
            </a:fld>
            <a:endParaRPr lang="en-GB"/>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A6771-AA2A-49AE-9AD5-AD56FDF855F2}" type="datetime1">
              <a:rPr lang="en-GB" smtClean="0"/>
              <a:t>22/06/2021</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
        <p:nvSpPr>
          <p:cNvPr id="7" name="Slide Number Placeholder 6"/>
          <p:cNvSpPr>
            <a:spLocks noGrp="1"/>
          </p:cNvSpPr>
          <p:nvPr>
            <p:ph type="sldNum" sz="quarter" idx="12"/>
          </p:nvPr>
        </p:nvSpPr>
        <p:spPr/>
        <p:txBody>
          <a:bodyPr/>
          <a:lstStyle/>
          <a:p>
            <a:fld id="{6D97B597-DB5C-49A7-8AF5-93AFC7E04E1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D2137A5-E072-4FC1-8BE7-38ACDDE335EA}" type="datetime1">
              <a:rPr lang="en-GB" smtClean="0"/>
              <a:t>22/06/2021</a:t>
            </a:fld>
            <a:endParaRPr lang="en-GB"/>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GB" smtClean="0"/>
              <a:t>The most serious financial scandal of modern times</a:t>
            </a:r>
            <a:endParaRPr lang="en-GB"/>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D97B597-DB5C-49A7-8AF5-93AFC7E04E1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bbc.co.uk/sounds/series/m000jf7j" TargetMode="External"/><Relationship Id="rId2" Type="http://schemas.openxmlformats.org/officeDocument/2006/relationships/hyperlink" Target="http://www.lloydsbankassetfrauds.com/" TargetMode="External"/><Relationship Id="rId1" Type="http://schemas.openxmlformats.org/officeDocument/2006/relationships/slideLayout" Target="../slideLayouts/slideLayout2.xml"/><Relationship Id="rId5" Type="http://schemas.openxmlformats.org/officeDocument/2006/relationships/hyperlink" Target="https://corporate.postoffice.co.uk/media/48552/pol-combined-ara-1920_2020-final-signed-incl-pwc.pdf" TargetMode="External"/><Relationship Id="rId4" Type="http://schemas.openxmlformats.org/officeDocument/2006/relationships/hyperlink" Target="https://www.postofficetrial.com/2021/06/marshall-spells-it-out-speech-to.html"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www.thecrownestate.co.uk/en-gb/about-us/our-people/the-board/robin-budenberg/" TargetMode="External"/><Relationship Id="rId2" Type="http://schemas.openxmlformats.org/officeDocument/2006/relationships/hyperlink" Target="https://www.theguardian.com/uk-news/2021/apr/23/court-clears-39-post-office-staff-convicted-due-to-corrupt-data" TargetMode="External"/><Relationship Id="rId1" Type="http://schemas.openxmlformats.org/officeDocument/2006/relationships/slideLayout" Target="../slideLayouts/slideLayout2.xml"/><Relationship Id="rId5" Type="http://schemas.openxmlformats.org/officeDocument/2006/relationships/hyperlink" Target="https://www.ftadviser.com/regulation/2020/09/23/mps-question-regulators-after-money-laundering-leak/" TargetMode="External"/><Relationship Id="rId4" Type="http://schemas.openxmlformats.org/officeDocument/2006/relationships/hyperlink" Target="https://www.legislation.gov.uk/uksi/2011/2744/made"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6"/>
            <a:ext cx="7772400" cy="4464496"/>
          </a:xfrm>
        </p:spPr>
        <p:txBody>
          <a:bodyPr>
            <a:normAutofit fontScale="90000"/>
          </a:bodyPr>
          <a:lstStyle/>
          <a:p>
            <a:r>
              <a:rPr lang="en-GB" dirty="0"/>
              <a:t/>
            </a:r>
            <a:br>
              <a:rPr lang="en-GB" dirty="0"/>
            </a:br>
            <a:r>
              <a:rPr lang="en-GB" dirty="0"/>
              <a:t>    </a:t>
            </a:r>
            <a:br>
              <a:rPr lang="en-GB" dirty="0"/>
            </a:br>
            <a:r>
              <a:rPr lang="en-GB" dirty="0"/>
              <a:t/>
            </a:r>
            <a:br>
              <a:rPr lang="en-GB" dirty="0"/>
            </a:br>
            <a:r>
              <a:rPr lang="en-GB" dirty="0"/>
              <a:t/>
            </a:r>
            <a:br>
              <a:rPr lang="en-GB" dirty="0"/>
            </a:br>
            <a:r>
              <a:rPr lang="en-GB" dirty="0"/>
              <a:t/>
            </a:r>
            <a:br>
              <a:rPr lang="en-GB" dirty="0"/>
            </a:br>
            <a:r>
              <a:rPr lang="en-GB" dirty="0"/>
              <a:t/>
            </a:r>
            <a:br>
              <a:rPr lang="en-GB" dirty="0"/>
            </a:br>
            <a:r>
              <a:rPr lang="en-GB" dirty="0"/>
              <a:t/>
            </a:r>
            <a:br>
              <a:rPr lang="en-GB" dirty="0"/>
            </a:br>
            <a:endParaRPr lang="en-GB" sz="2700" dirty="0">
              <a:solidFill>
                <a:schemeClr val="bg1">
                  <a:lumMod val="50000"/>
                </a:schemeClr>
              </a:solidFill>
            </a:endParaRPr>
          </a:p>
        </p:txBody>
      </p:sp>
      <p:sp>
        <p:nvSpPr>
          <p:cNvPr id="3" name="Subtitle 2"/>
          <p:cNvSpPr>
            <a:spLocks noGrp="1"/>
          </p:cNvSpPr>
          <p:nvPr>
            <p:ph type="subTitle" idx="1"/>
          </p:nvPr>
        </p:nvSpPr>
        <p:spPr>
          <a:xfrm>
            <a:off x="1371600" y="4077072"/>
            <a:ext cx="6400800" cy="2160240"/>
          </a:xfrm>
        </p:spPr>
        <p:txBody>
          <a:bodyPr>
            <a:normAutofit/>
          </a:bodyPr>
          <a:lstStyle/>
          <a:p>
            <a:endParaRPr lang="en-GB" sz="2400" dirty="0"/>
          </a:p>
          <a:p>
            <a:endParaRPr lang="en-GB" sz="2400" dirty="0"/>
          </a:p>
        </p:txBody>
      </p:sp>
      <p:sp>
        <p:nvSpPr>
          <p:cNvPr id="6" name="Subtitle 2"/>
          <p:cNvSpPr txBox="1">
            <a:spLocks/>
          </p:cNvSpPr>
          <p:nvPr/>
        </p:nvSpPr>
        <p:spPr>
          <a:xfrm>
            <a:off x="1524000" y="3212976"/>
            <a:ext cx="6400800" cy="122413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GB" sz="2400" dirty="0">
              <a:solidFill>
                <a:schemeClr val="tx1">
                  <a:tint val="75000"/>
                </a:schemeClr>
              </a:solidFill>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000" b="0" i="1"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4" name="Rectangle 3">
            <a:extLst>
              <a:ext uri="{FF2B5EF4-FFF2-40B4-BE49-F238E27FC236}">
                <a16:creationId xmlns:a16="http://schemas.microsoft.com/office/drawing/2014/main" xmlns="" id="{D29D5640-37B6-439A-BC30-6C1753F88224}"/>
              </a:ext>
            </a:extLst>
          </p:cNvPr>
          <p:cNvSpPr/>
          <p:nvPr/>
        </p:nvSpPr>
        <p:spPr>
          <a:xfrm>
            <a:off x="990600" y="1628803"/>
            <a:ext cx="7772400" cy="6463308"/>
          </a:xfrm>
          <a:prstGeom prst="rect">
            <a:avLst/>
          </a:prstGeom>
        </p:spPr>
        <p:txBody>
          <a:bodyPr wrap="square">
            <a:spAutoFit/>
          </a:bodyPr>
          <a:lstStyle/>
          <a:p>
            <a:pPr algn="ctr"/>
            <a:r>
              <a:rPr lang="en-GB" sz="5400" dirty="0" smtClean="0"/>
              <a:t>THE LLOYDS FRAUDS</a:t>
            </a:r>
          </a:p>
          <a:p>
            <a:pPr algn="ctr"/>
            <a:endParaRPr lang="en-GB" sz="5400" dirty="0"/>
          </a:p>
          <a:p>
            <a:pPr algn="ctr"/>
            <a:r>
              <a:rPr lang="en-GB" sz="5400" dirty="0" smtClean="0"/>
              <a:t> </a:t>
            </a:r>
          </a:p>
          <a:p>
            <a:pPr algn="ctr"/>
            <a:r>
              <a:rPr lang="en-GB" sz="3200" dirty="0" smtClean="0"/>
              <a:t>MORE SERIOUS THAN THE POST OFFICE</a:t>
            </a:r>
            <a:endParaRPr lang="en-GB" sz="3200" b="1" dirty="0"/>
          </a:p>
          <a:p>
            <a:pPr algn="ctr"/>
            <a:endParaRPr lang="en-GB" sz="2400" b="1" dirty="0"/>
          </a:p>
          <a:p>
            <a:pPr algn="ctr"/>
            <a:endParaRPr lang="en-GB" dirty="0"/>
          </a:p>
          <a:p>
            <a:pPr algn="ctr"/>
            <a:endParaRPr lang="en-GB" dirty="0"/>
          </a:p>
          <a:p>
            <a:pPr algn="ctr"/>
            <a:r>
              <a:rPr lang="en-GB" sz="2000" dirty="0" smtClean="0"/>
              <a:t>June 2021</a:t>
            </a:r>
            <a:r>
              <a:rPr lang="en-GB" sz="2000" dirty="0"/>
              <a:t/>
            </a:r>
            <a:br>
              <a:rPr lang="en-GB" sz="2000" dirty="0"/>
            </a:br>
            <a:endParaRPr lang="en-GB" sz="2000" dirty="0" smtClean="0"/>
          </a:p>
          <a:p>
            <a:pPr algn="ctr"/>
            <a:r>
              <a:rPr lang="en-GB" sz="2000" dirty="0"/>
              <a:t/>
            </a:r>
            <a:br>
              <a:rPr lang="en-GB" sz="2000" dirty="0"/>
            </a:br>
            <a:endParaRPr lang="en-GB" sz="2000" dirty="0"/>
          </a:p>
          <a:p>
            <a:pPr algn="ctr"/>
            <a:r>
              <a:rPr lang="en-GB" sz="2400" dirty="0"/>
              <a:t/>
            </a:r>
            <a:br>
              <a:rPr lang="en-GB" sz="2400" dirty="0"/>
            </a:br>
            <a:endParaRPr lang="en-GB"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2. Licence to mistreat</a:t>
            </a:r>
            <a:br>
              <a:rPr lang="en-GB" sz="2800" dirty="0" smtClean="0"/>
            </a:br>
            <a:r>
              <a:rPr lang="en-GB" sz="2800" dirty="0" smtClean="0"/>
              <a:t>Lloyds</a:t>
            </a:r>
            <a:endParaRPr lang="en-GB" sz="2800" dirty="0"/>
          </a:p>
        </p:txBody>
      </p:sp>
      <p:sp>
        <p:nvSpPr>
          <p:cNvPr id="3" name="Content Placeholder 2"/>
          <p:cNvSpPr>
            <a:spLocks noGrp="1"/>
          </p:cNvSpPr>
          <p:nvPr>
            <p:ph idx="1"/>
          </p:nvPr>
        </p:nvSpPr>
        <p:spPr>
          <a:xfrm>
            <a:off x="457200" y="2348880"/>
            <a:ext cx="8229600" cy="3777283"/>
          </a:xfrm>
        </p:spPr>
        <p:txBody>
          <a:bodyPr>
            <a:normAutofit/>
          </a:bodyPr>
          <a:lstStyle/>
          <a:p>
            <a:pPr algn="just"/>
            <a:r>
              <a:rPr lang="en-GB" sz="1800" dirty="0" smtClean="0"/>
              <a:t>With regard to business lending, UK banks have </a:t>
            </a:r>
            <a:r>
              <a:rPr lang="en-GB" sz="1800" u="sng" dirty="0" smtClean="0"/>
              <a:t>no</a:t>
            </a:r>
            <a:r>
              <a:rPr lang="en-GB" sz="1800" dirty="0" smtClean="0"/>
              <a:t> duty of care towards customers, are </a:t>
            </a:r>
            <a:r>
              <a:rPr lang="en-GB" sz="1800" u="sng" dirty="0" smtClean="0"/>
              <a:t>not</a:t>
            </a:r>
            <a:r>
              <a:rPr lang="en-GB" sz="1800" dirty="0" smtClean="0"/>
              <a:t> required to conduct their business with due skill, care and diligence, or observe proper standards of market conduct. They do </a:t>
            </a:r>
            <a:r>
              <a:rPr lang="en-GB" sz="1800" u="sng" dirty="0" smtClean="0"/>
              <a:t>not</a:t>
            </a:r>
            <a:r>
              <a:rPr lang="en-GB" sz="1800" dirty="0" smtClean="0"/>
              <a:t> have to pay due regard to the interests of their customers, treat them fairly and are </a:t>
            </a:r>
            <a:r>
              <a:rPr lang="en-GB" sz="1800" u="sng" dirty="0" smtClean="0"/>
              <a:t>not</a:t>
            </a:r>
            <a:r>
              <a:rPr lang="en-GB" sz="1800" dirty="0" smtClean="0"/>
              <a:t> required to manage conflicts of interest fairly.</a:t>
            </a:r>
            <a:r>
              <a:rPr lang="en-GB" sz="1800" baseline="30000" dirty="0"/>
              <a:t>6</a:t>
            </a:r>
            <a:endParaRPr lang="en-GB" sz="1800" dirty="0" smtClean="0"/>
          </a:p>
          <a:p>
            <a:pPr marL="0" indent="0" algn="just">
              <a:buNone/>
            </a:pPr>
            <a:r>
              <a:rPr lang="en-GB" sz="1800" i="1" dirty="0" smtClean="0"/>
              <a:t>   Financial Conduct Authority (FCA) “Principles of Business”.</a:t>
            </a:r>
          </a:p>
          <a:p>
            <a:pPr algn="just"/>
            <a:endParaRPr lang="en-GB" sz="1800" i="1" dirty="0"/>
          </a:p>
          <a:p>
            <a:pPr algn="just"/>
            <a:r>
              <a:rPr lang="en-GB" sz="1800" dirty="0" smtClean="0"/>
              <a:t>For many years, the banks have strongly resisted introducing a duty of care and successive Governments and regulators have allowed them to do so. This has provided the banks with a licence to mistreat certain of their business customers.</a:t>
            </a:r>
            <a:endParaRPr lang="en-GB" sz="1800"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10</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1926960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Autofit/>
          </a:bodyPr>
          <a:lstStyle/>
          <a:p>
            <a:r>
              <a:rPr lang="en-GB" sz="2800" dirty="0" smtClean="0"/>
              <a:t>3. Legal wrongdoing</a:t>
            </a:r>
            <a:br>
              <a:rPr lang="en-GB" sz="2800" dirty="0" smtClean="0"/>
            </a:br>
            <a:r>
              <a:rPr lang="en-GB" sz="2800" dirty="0" smtClean="0"/>
              <a:t>Post Office</a:t>
            </a:r>
            <a:endParaRPr lang="en-GB" sz="2800" dirty="0"/>
          </a:p>
        </p:txBody>
      </p:sp>
      <p:sp>
        <p:nvSpPr>
          <p:cNvPr id="3" name="Content Placeholder 2"/>
          <p:cNvSpPr>
            <a:spLocks noGrp="1"/>
          </p:cNvSpPr>
          <p:nvPr>
            <p:ph idx="1"/>
          </p:nvPr>
        </p:nvSpPr>
        <p:spPr>
          <a:xfrm>
            <a:off x="457200" y="1340768"/>
            <a:ext cx="8229600" cy="5760640"/>
          </a:xfrm>
        </p:spPr>
        <p:txBody>
          <a:bodyPr>
            <a:normAutofit fontScale="62500" lnSpcReduction="20000"/>
          </a:bodyPr>
          <a:lstStyle/>
          <a:p>
            <a:pPr algn="just"/>
            <a:r>
              <a:rPr lang="en-GB" dirty="0" smtClean="0"/>
              <a:t>Uniquely, the Post Office has its own prosecutors, who operate outside of the Crown Prosecution Service (CPS). They brought charges of theft and false accounting against sub-postmasters over a 14-year period (2000-2013) and some of those convicted went to jail. </a:t>
            </a:r>
            <a:r>
              <a:rPr lang="en-GB" baseline="30000" dirty="0"/>
              <a:t>7</a:t>
            </a:r>
            <a:r>
              <a:rPr lang="en-GB" dirty="0" smtClean="0"/>
              <a:t>								</a:t>
            </a:r>
          </a:p>
          <a:p>
            <a:pPr algn="just"/>
            <a:r>
              <a:rPr lang="en-GB" dirty="0" smtClean="0"/>
              <a:t>However, by failing to disclose the Clarke Advice which it received in July 2013, the Post Office breached its obligations to the court as a prosecutor. It knowingly </a:t>
            </a:r>
            <a:r>
              <a:rPr lang="en-GB" dirty="0"/>
              <a:t>covered up an estimated 736 miscarriages of justice</a:t>
            </a:r>
            <a:r>
              <a:rPr lang="en-GB" dirty="0" smtClean="0"/>
              <a:t>.								</a:t>
            </a:r>
          </a:p>
          <a:p>
            <a:pPr algn="just"/>
            <a:r>
              <a:rPr lang="en-GB" dirty="0" smtClean="0"/>
              <a:t>Possessed with unlimited funds, the Post Office then spent over £100mn defending its wrongful position, lying, denying and covering up (2013-2019). During this period, the chairman of the Post Office, Tim Parker was appointed chairman of HM Courts and Tribunal Service (HMCTS) in April 2018, a position which he continues to hold to the present day.					</a:t>
            </a:r>
          </a:p>
          <a:p>
            <a:pPr algn="just"/>
            <a:r>
              <a:rPr lang="en-GB" b="1" dirty="0" smtClean="0"/>
              <a:t>Herbert Smith Freehills </a:t>
            </a:r>
            <a:r>
              <a:rPr lang="en-GB" dirty="0" smtClean="0"/>
              <a:t>(HSF) </a:t>
            </a:r>
            <a:r>
              <a:rPr lang="en-GB" dirty="0"/>
              <a:t>was </a:t>
            </a:r>
            <a:r>
              <a:rPr lang="en-GB" dirty="0" smtClean="0"/>
              <a:t>a leading firm responsible </a:t>
            </a:r>
            <a:r>
              <a:rPr lang="en-GB" dirty="0"/>
              <a:t>for </a:t>
            </a:r>
            <a:r>
              <a:rPr lang="en-GB" dirty="0" smtClean="0"/>
              <a:t>defending the Post </a:t>
            </a:r>
            <a:r>
              <a:rPr lang="en-GB" dirty="0"/>
              <a:t>Office’s </a:t>
            </a:r>
            <a:r>
              <a:rPr lang="en-GB" dirty="0" smtClean="0"/>
              <a:t>wrongful legal stance but went on to act for the Post Office in the December 2019 settlement with the sub-postmasters. HSF was also put in charge of the Historic </a:t>
            </a:r>
            <a:r>
              <a:rPr lang="en-GB" dirty="0"/>
              <a:t>S</a:t>
            </a:r>
            <a:r>
              <a:rPr lang="en-GB" dirty="0" smtClean="0"/>
              <a:t>hortfall (compensation) Scheme, which was launched in May 2020, payments from which will partly be met by Government. The aim throughout has been to limit the Post Office’s liability to compensation.								</a:t>
            </a:r>
          </a:p>
          <a:p>
            <a:pPr algn="just"/>
            <a:r>
              <a:rPr lang="en-GB" dirty="0" smtClean="0"/>
              <a:t>“The Post Office had acted in such a way as to subvert the integrity of the criminal justice system and public confidence in it. In legal terms, this is known as second category abuse of process.” Paul Marshall, Speech to The University of Law, 3</a:t>
            </a:r>
            <a:r>
              <a:rPr lang="en-GB" baseline="30000" dirty="0" smtClean="0"/>
              <a:t>rd</a:t>
            </a:r>
            <a:r>
              <a:rPr lang="en-GB" dirty="0" smtClean="0"/>
              <a:t> June 2021.					</a:t>
            </a:r>
          </a:p>
          <a:p>
            <a:pPr algn="just"/>
            <a:r>
              <a:rPr lang="en-GB" dirty="0" smtClean="0"/>
              <a:t>Post Office lawyers neglected their higher or prior duties to the court. “I hope that some of them may end up in prison for perverting the course of justice”. Paul Marshall.</a:t>
            </a:r>
            <a:r>
              <a:rPr lang="en-GB" baseline="30000" dirty="0"/>
              <a:t>8</a:t>
            </a:r>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11</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2307426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3. Legal wrongdoing</a:t>
            </a:r>
            <a:br>
              <a:rPr lang="en-GB" sz="2800" dirty="0" smtClean="0"/>
            </a:br>
            <a:r>
              <a:rPr lang="en-GB" sz="2800" dirty="0" smtClean="0"/>
              <a:t>Lloyds</a:t>
            </a:r>
            <a:endParaRPr lang="en-GB" sz="2800" dirty="0"/>
          </a:p>
        </p:txBody>
      </p:sp>
      <p:sp>
        <p:nvSpPr>
          <p:cNvPr id="3" name="Content Placeholder 2"/>
          <p:cNvSpPr>
            <a:spLocks noGrp="1"/>
          </p:cNvSpPr>
          <p:nvPr>
            <p:ph idx="1"/>
          </p:nvPr>
        </p:nvSpPr>
        <p:spPr>
          <a:xfrm>
            <a:off x="457200" y="1772816"/>
            <a:ext cx="8229600" cy="4464496"/>
          </a:xfrm>
        </p:spPr>
        <p:txBody>
          <a:bodyPr>
            <a:normAutofit fontScale="62500" lnSpcReduction="20000"/>
          </a:bodyPr>
          <a:lstStyle/>
          <a:p>
            <a:pPr algn="just"/>
            <a:r>
              <a:rPr lang="en-GB" dirty="0" smtClean="0"/>
              <a:t>Lloyds Banking Group and </a:t>
            </a:r>
            <a:r>
              <a:rPr lang="en-GB" dirty="0"/>
              <a:t>its lawyers </a:t>
            </a:r>
            <a:r>
              <a:rPr lang="en-GB" dirty="0" smtClean="0"/>
              <a:t>have subverted </a:t>
            </a:r>
            <a:r>
              <a:rPr lang="en-GB" dirty="0"/>
              <a:t>the integrity of the criminal justice system. </a:t>
            </a:r>
            <a:r>
              <a:rPr lang="en-GB" dirty="0" smtClean="0"/>
              <a:t>They have corrupted, manipulated and ignored due process and the Rule of Law. 								</a:t>
            </a:r>
          </a:p>
          <a:p>
            <a:pPr algn="just"/>
            <a:r>
              <a:rPr lang="en-GB" dirty="0" smtClean="0"/>
              <a:t>They stand accused of the redaction, withholding, falsification and destruction of evidence; of fraudulent misrepresentation, perjury and other serious offences relating to perverting the course of justice. </a:t>
            </a:r>
            <a:r>
              <a:rPr lang="en-GB" baseline="30000" dirty="0"/>
              <a:t>9</a:t>
            </a:r>
            <a:r>
              <a:rPr lang="en-GB" dirty="0" smtClean="0"/>
              <a:t>								</a:t>
            </a:r>
          </a:p>
          <a:p>
            <a:pPr algn="just"/>
            <a:r>
              <a:rPr lang="en-GB" dirty="0" smtClean="0"/>
              <a:t>Lloyds and its professional agents are accused of the systemic forgery of signatures on legal documents and of reliance, including in court, on deliberately invalid legal documentation. Since July 2019, 639 separate crime reports and 24 files of evidence, which contain these allegations, have been delivered to the National Crime Agency (NCA).				</a:t>
            </a:r>
            <a:endParaRPr lang="en-GB" dirty="0"/>
          </a:p>
          <a:p>
            <a:pPr algn="just"/>
            <a:r>
              <a:rPr lang="en-GB" dirty="0"/>
              <a:t>Possessed with unlimited funds, </a:t>
            </a:r>
            <a:r>
              <a:rPr lang="en-GB" dirty="0" smtClean="0"/>
              <a:t>Lloyds reportedly spent £850 </a:t>
            </a:r>
            <a:r>
              <a:rPr lang="en-GB" dirty="0" err="1" smtClean="0"/>
              <a:t>mn</a:t>
            </a:r>
            <a:r>
              <a:rPr lang="en-GB" dirty="0" smtClean="0"/>
              <a:t> in one year alone defending </a:t>
            </a:r>
            <a:r>
              <a:rPr lang="en-GB" dirty="0"/>
              <a:t>its wrongful </a:t>
            </a:r>
            <a:r>
              <a:rPr lang="en-GB" dirty="0" smtClean="0"/>
              <a:t>position.						</a:t>
            </a:r>
            <a:endParaRPr lang="en-GB" dirty="0"/>
          </a:p>
          <a:p>
            <a:pPr algn="just"/>
            <a:r>
              <a:rPr lang="en-GB" b="1" dirty="0"/>
              <a:t>Herbert Smith Freehills </a:t>
            </a:r>
            <a:r>
              <a:rPr lang="en-GB" dirty="0"/>
              <a:t>(HSF) </a:t>
            </a:r>
            <a:r>
              <a:rPr lang="en-GB" dirty="0" smtClean="0"/>
              <a:t>has been central to Lloyds’ legal wrongdoing and has actively obstructed justice for the victims of the bank’s frauds. The </a:t>
            </a:r>
            <a:r>
              <a:rPr lang="en-GB" dirty="0"/>
              <a:t>aim throughout </a:t>
            </a:r>
            <a:r>
              <a:rPr lang="en-GB" dirty="0" smtClean="0"/>
              <a:t>has been to limit the bank’s liability </a:t>
            </a:r>
            <a:r>
              <a:rPr lang="en-GB" dirty="0"/>
              <a:t>to compensation</a:t>
            </a:r>
            <a:r>
              <a:rPr lang="en-GB" dirty="0" smtClean="0"/>
              <a:t>.						</a:t>
            </a:r>
            <a:endParaRPr lang="en-GB" dirty="0"/>
          </a:p>
          <a:p>
            <a:pPr algn="just"/>
            <a:r>
              <a:rPr lang="en-GB" dirty="0" smtClean="0"/>
              <a:t>The bank’s lawyers </a:t>
            </a:r>
            <a:r>
              <a:rPr lang="en-GB" dirty="0"/>
              <a:t>neglected their higher or prior duties to the </a:t>
            </a:r>
            <a:r>
              <a:rPr lang="en-GB" dirty="0" smtClean="0"/>
              <a:t>court. </a:t>
            </a:r>
            <a:r>
              <a:rPr lang="en-GB" dirty="0"/>
              <a:t>Complaint made </a:t>
            </a:r>
            <a:r>
              <a:rPr lang="en-GB" dirty="0" smtClean="0"/>
              <a:t>last year to </a:t>
            </a:r>
            <a:r>
              <a:rPr lang="en-GB" dirty="0"/>
              <a:t>Solicitors Regulation Authority (SRA</a:t>
            </a:r>
            <a:r>
              <a:rPr lang="en-GB" dirty="0" smtClean="0"/>
              <a:t>) regarding HSF </a:t>
            </a:r>
            <a:r>
              <a:rPr lang="en-GB" baseline="30000" dirty="0" smtClean="0"/>
              <a:t>10</a:t>
            </a:r>
            <a:r>
              <a:rPr lang="en-GB" dirty="0" smtClean="0"/>
              <a:t> </a:t>
            </a:r>
            <a:r>
              <a:rPr lang="en-GB" dirty="0"/>
              <a:t>and </a:t>
            </a:r>
            <a:r>
              <a:rPr lang="en-GB" dirty="0" smtClean="0"/>
              <a:t>we call for a </a:t>
            </a:r>
            <a:r>
              <a:rPr lang="en-GB" dirty="0"/>
              <a:t>criminal inquiry into their conduct.</a:t>
            </a:r>
          </a:p>
          <a:p>
            <a:pPr algn="just"/>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12</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1897196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4. Parliament misled &amp; ignored</a:t>
            </a:r>
            <a:br>
              <a:rPr lang="en-GB" sz="2800" dirty="0" smtClean="0"/>
            </a:br>
            <a:r>
              <a:rPr lang="en-GB" sz="2800" dirty="0" smtClean="0"/>
              <a:t>Post Office</a:t>
            </a:r>
            <a:endParaRPr lang="en-GB" sz="2800" dirty="0"/>
          </a:p>
        </p:txBody>
      </p:sp>
      <p:sp>
        <p:nvSpPr>
          <p:cNvPr id="3" name="Content Placeholder 2"/>
          <p:cNvSpPr>
            <a:spLocks noGrp="1"/>
          </p:cNvSpPr>
          <p:nvPr>
            <p:ph idx="1"/>
          </p:nvPr>
        </p:nvSpPr>
        <p:spPr>
          <a:xfrm>
            <a:off x="457200" y="1700808"/>
            <a:ext cx="8229600" cy="4680520"/>
          </a:xfrm>
        </p:spPr>
        <p:txBody>
          <a:bodyPr>
            <a:normAutofit fontScale="92500" lnSpcReduction="20000"/>
          </a:bodyPr>
          <a:lstStyle/>
          <a:p>
            <a:pPr algn="just"/>
            <a:r>
              <a:rPr lang="en-GB" dirty="0" smtClean="0"/>
              <a:t>Parliament has the supreme legal authority in the UK and parliamentary sovereignty is a key part of the British constitution.								</a:t>
            </a:r>
          </a:p>
          <a:p>
            <a:pPr algn="just"/>
            <a:r>
              <a:rPr lang="en-GB" dirty="0" smtClean="0"/>
              <a:t>From 2014, MPs repeatedly raised questions about the Post Office scandal. 								</a:t>
            </a:r>
            <a:endParaRPr lang="en-GB" dirty="0"/>
          </a:p>
          <a:p>
            <a:pPr algn="just"/>
            <a:r>
              <a:rPr lang="en-GB" dirty="0" smtClean="0"/>
              <a:t>In 2015, the Post Office told Parliament that it had received no evidence that the conviction of any applicant to its mediation scheme was unsafe. It was accused of lying to Parliament.			</a:t>
            </a:r>
          </a:p>
          <a:p>
            <a:pPr algn="just"/>
            <a:r>
              <a:rPr lang="en-GB" dirty="0" smtClean="0"/>
              <a:t>Lately, the victims’ group, the Justice For Sub-postmasters </a:t>
            </a:r>
            <a:r>
              <a:rPr lang="en-GB" dirty="0"/>
              <a:t>A</a:t>
            </a:r>
            <a:r>
              <a:rPr lang="en-GB" dirty="0" smtClean="0"/>
              <a:t>lliance (JFSA) has asked the Parliamentary Ombudsman to investigate the Government’s role in the scandal, especially that of BEIS.			</a:t>
            </a:r>
          </a:p>
        </p:txBody>
      </p:sp>
      <p:sp>
        <p:nvSpPr>
          <p:cNvPr id="5" name="Slide Number Placeholder 4"/>
          <p:cNvSpPr>
            <a:spLocks noGrp="1"/>
          </p:cNvSpPr>
          <p:nvPr>
            <p:ph type="sldNum" sz="quarter" idx="12"/>
          </p:nvPr>
        </p:nvSpPr>
        <p:spPr/>
        <p:txBody>
          <a:bodyPr/>
          <a:lstStyle/>
          <a:p>
            <a:fld id="{6D97B597-DB5C-49A7-8AF5-93AFC7E04E1F}" type="slidenum">
              <a:rPr lang="en-GB" smtClean="0"/>
              <a:pPr/>
              <a:t>13</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3344732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4. Parliament misled &amp; ignored</a:t>
            </a:r>
            <a:br>
              <a:rPr lang="en-GB" sz="2800" dirty="0" smtClean="0"/>
            </a:br>
            <a:r>
              <a:rPr lang="en-GB" sz="2800" dirty="0" smtClean="0"/>
              <a:t>Lloyds</a:t>
            </a:r>
            <a:endParaRPr lang="en-GB" sz="2800" dirty="0"/>
          </a:p>
        </p:txBody>
      </p:sp>
      <p:sp>
        <p:nvSpPr>
          <p:cNvPr id="3" name="Content Placeholder 2"/>
          <p:cNvSpPr>
            <a:spLocks noGrp="1"/>
          </p:cNvSpPr>
          <p:nvPr>
            <p:ph idx="1"/>
          </p:nvPr>
        </p:nvSpPr>
        <p:spPr>
          <a:xfrm>
            <a:off x="457200" y="1700808"/>
            <a:ext cx="8229600" cy="4776192"/>
          </a:xfrm>
        </p:spPr>
        <p:txBody>
          <a:bodyPr>
            <a:normAutofit fontScale="92500" lnSpcReduction="10000"/>
          </a:bodyPr>
          <a:lstStyle/>
          <a:p>
            <a:pPr algn="just"/>
            <a:r>
              <a:rPr lang="en-GB" dirty="0" smtClean="0"/>
              <a:t>Numerous debates in Parliament since 2009. Both in main house and Westminster Hall. All have been ignored.		</a:t>
            </a:r>
            <a:endParaRPr lang="en-GB" dirty="0"/>
          </a:p>
          <a:p>
            <a:pPr algn="just"/>
            <a:r>
              <a:rPr lang="en-GB" dirty="0" smtClean="0"/>
              <a:t>The Legislature has </a:t>
            </a:r>
            <a:r>
              <a:rPr lang="en-GB" dirty="0"/>
              <a:t>been treated with contempt by the Executive</a:t>
            </a:r>
            <a:r>
              <a:rPr lang="en-GB" dirty="0" smtClean="0"/>
              <a:t>.								</a:t>
            </a:r>
          </a:p>
          <a:p>
            <a:pPr algn="just"/>
            <a:r>
              <a:rPr lang="en-GB" dirty="0" smtClean="0"/>
              <a:t>Successive Economic Secretaries to HM Treasury (HMT) have led the Government’s response with denial and stonewalling.	</a:t>
            </a:r>
          </a:p>
          <a:p>
            <a:pPr algn="just"/>
            <a:r>
              <a:rPr lang="en-GB" dirty="0" smtClean="0"/>
              <a:t>The Treasury Select Committee has been packed with MPs, who have previously worked at HMT, to ensure that the Treasury’s directions are strictly followed. Its tough questioning of those appearing before it has, on important occasions, been a sham.</a:t>
            </a:r>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14</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36432272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5. </a:t>
            </a:r>
            <a:r>
              <a:rPr lang="en-GB" sz="2800" dirty="0" err="1" smtClean="0"/>
              <a:t>Mis</a:t>
            </a:r>
            <a:r>
              <a:rPr lang="en-GB" sz="2800" dirty="0" smtClean="0"/>
              <a:t>-use of mediation &amp; inquiries</a:t>
            </a:r>
            <a:br>
              <a:rPr lang="en-GB" sz="2800" dirty="0" smtClean="0"/>
            </a:br>
            <a:r>
              <a:rPr lang="en-GB" sz="2800" dirty="0" smtClean="0"/>
              <a:t>Post Office</a:t>
            </a:r>
            <a:endParaRPr lang="en-GB" sz="2800" dirty="0"/>
          </a:p>
        </p:txBody>
      </p:sp>
      <p:sp>
        <p:nvSpPr>
          <p:cNvPr id="3" name="Content Placeholder 2"/>
          <p:cNvSpPr>
            <a:spLocks noGrp="1"/>
          </p:cNvSpPr>
          <p:nvPr>
            <p:ph idx="1"/>
          </p:nvPr>
        </p:nvSpPr>
        <p:spPr>
          <a:xfrm>
            <a:off x="457200" y="1600200"/>
            <a:ext cx="8229600" cy="4709120"/>
          </a:xfrm>
        </p:spPr>
        <p:txBody>
          <a:bodyPr>
            <a:normAutofit fontScale="92500" lnSpcReduction="20000"/>
          </a:bodyPr>
          <a:lstStyle/>
          <a:p>
            <a:pPr algn="just"/>
            <a:r>
              <a:rPr lang="en-GB" dirty="0" smtClean="0"/>
              <a:t>Oct 2013 – Sir Anthony Hooper appointed to chair working group overseeing a mediation process.</a:t>
            </a:r>
            <a:r>
              <a:rPr lang="en-GB" baseline="30000" dirty="0" smtClean="0"/>
              <a:t>11</a:t>
            </a:r>
            <a:r>
              <a:rPr lang="en-GB" dirty="0" smtClean="0"/>
              <a:t> 				</a:t>
            </a:r>
          </a:p>
          <a:p>
            <a:pPr algn="just"/>
            <a:r>
              <a:rPr lang="en-GB" dirty="0" smtClean="0"/>
              <a:t>Forensic accountants, Second Sight faced heavy resistance from Post Office, including refusal to release privileged information.								</a:t>
            </a:r>
          </a:p>
          <a:p>
            <a:pPr algn="just"/>
            <a:r>
              <a:rPr lang="en-GB" dirty="0" smtClean="0"/>
              <a:t>March 2015 – Post Office terminated engagement of Second Sight and the mediation process collapsed. Post Office accused of “spending public money on a scheme, that they themselves have set out to sabotage”.				</a:t>
            </a:r>
          </a:p>
          <a:p>
            <a:pPr algn="just"/>
            <a:r>
              <a:rPr lang="en-GB" dirty="0" smtClean="0"/>
              <a:t>Sept 2020 – Ten months after the victims effectively won in court, the Government agreed to a non-statutory inquiry under Sir </a:t>
            </a:r>
            <a:r>
              <a:rPr lang="en-GB" dirty="0" err="1" smtClean="0"/>
              <a:t>Wyn</a:t>
            </a:r>
            <a:r>
              <a:rPr lang="en-GB" dirty="0" smtClean="0"/>
              <a:t> Williams. It was only made statutory, following the quashing of 39 sub-postmasters’ criminal convictions in April.</a:t>
            </a:r>
            <a:r>
              <a:rPr lang="en-GB" baseline="30000" dirty="0" smtClean="0"/>
              <a:t>12</a:t>
            </a:r>
            <a:r>
              <a:rPr lang="en-GB" dirty="0" smtClean="0"/>
              <a:t> </a:t>
            </a:r>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15</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25598132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5. </a:t>
            </a:r>
            <a:r>
              <a:rPr lang="en-GB" sz="2800" dirty="0" err="1"/>
              <a:t>Mis</a:t>
            </a:r>
            <a:r>
              <a:rPr lang="en-GB" sz="2800" dirty="0"/>
              <a:t>-use of </a:t>
            </a:r>
            <a:r>
              <a:rPr lang="en-GB" sz="2800" dirty="0" smtClean="0"/>
              <a:t>inquiries &amp; mediation</a:t>
            </a:r>
            <a:r>
              <a:rPr lang="en-GB" sz="2800" dirty="0"/>
              <a:t/>
            </a:r>
            <a:br>
              <a:rPr lang="en-GB" sz="2800" dirty="0"/>
            </a:br>
            <a:r>
              <a:rPr lang="en-GB" sz="2800" dirty="0" smtClean="0"/>
              <a:t>Lloyds / </a:t>
            </a:r>
            <a:r>
              <a:rPr lang="en-GB" sz="2800" dirty="0" err="1" smtClean="0"/>
              <a:t>HBoS</a:t>
            </a:r>
            <a:endParaRPr lang="en-GB" sz="2800" dirty="0"/>
          </a:p>
        </p:txBody>
      </p:sp>
      <p:sp>
        <p:nvSpPr>
          <p:cNvPr id="3" name="Content Placeholder 2"/>
          <p:cNvSpPr>
            <a:spLocks noGrp="1"/>
          </p:cNvSpPr>
          <p:nvPr>
            <p:ph idx="1"/>
          </p:nvPr>
        </p:nvSpPr>
        <p:spPr>
          <a:xfrm>
            <a:off x="457200" y="1484784"/>
            <a:ext cx="8229600" cy="5184576"/>
          </a:xfrm>
        </p:spPr>
        <p:txBody>
          <a:bodyPr>
            <a:noAutofit/>
          </a:bodyPr>
          <a:lstStyle/>
          <a:p>
            <a:r>
              <a:rPr lang="en-GB" sz="1200" b="1" dirty="0" smtClean="0"/>
              <a:t>The appalling track record of the </a:t>
            </a:r>
            <a:r>
              <a:rPr lang="en-GB" sz="1200" b="1" dirty="0" err="1" smtClean="0"/>
              <a:t>HBoS</a:t>
            </a:r>
            <a:r>
              <a:rPr lang="en-GB" sz="1200" b="1" dirty="0" smtClean="0"/>
              <a:t> Reading fraud inquiries </a:t>
            </a:r>
            <a:r>
              <a:rPr lang="en-GB" sz="1200" b="1" baseline="30000" dirty="0" smtClean="0"/>
              <a:t>13</a:t>
            </a:r>
            <a:r>
              <a:rPr lang="en-GB" sz="1200" b="1" dirty="0" smtClean="0"/>
              <a:t>						</a:t>
            </a:r>
          </a:p>
          <a:p>
            <a:pPr marL="0" indent="0" algn="just">
              <a:buNone/>
            </a:pPr>
            <a:r>
              <a:rPr lang="en-GB" sz="1200" dirty="0" smtClean="0"/>
              <a:t>Even after those immediately responsible were jailed in 2017, the Government and authorities have played for time by appointing a succession of inquiries – see below.  Not one of these was necessary. The position has now become so obscene that one of those jailed has been released </a:t>
            </a:r>
            <a:r>
              <a:rPr lang="en-GB" sz="1200" u="sng" dirty="0" smtClean="0"/>
              <a:t>before</a:t>
            </a:r>
            <a:r>
              <a:rPr lang="en-GB" sz="1200" dirty="0" smtClean="0"/>
              <a:t> the victims of the fraud, which took place between 2003 and 2007, have been properly compensated.</a:t>
            </a:r>
            <a:r>
              <a:rPr lang="en-GB" sz="1200" b="1" dirty="0" smtClean="0"/>
              <a:t>							</a:t>
            </a:r>
          </a:p>
          <a:p>
            <a:pPr marL="0" indent="0" algn="just">
              <a:buNone/>
            </a:pPr>
            <a:r>
              <a:rPr lang="en-GB" sz="1200" b="1" dirty="0" smtClean="0"/>
              <a:t>Griggs: </a:t>
            </a:r>
            <a:r>
              <a:rPr lang="en-GB" sz="1200" dirty="0" smtClean="0"/>
              <a:t>First of four reviews was specifically authorised by the FCA. Rt. Hon Kevin Hollinrake MP accused Lloyds of using the review “which is supposedly there to compensate the victims, to minimise payments and perpetuate the cover up.”</a:t>
            </a:r>
          </a:p>
          <a:p>
            <a:pPr marL="0" indent="0" algn="just">
              <a:buNone/>
            </a:pPr>
            <a:r>
              <a:rPr lang="en-GB" sz="1200" b="1" dirty="0" smtClean="0"/>
              <a:t>Cranston:</a:t>
            </a:r>
            <a:r>
              <a:rPr lang="en-GB" sz="1200" dirty="0" smtClean="0"/>
              <a:t> A more carefully-crafted appraisal, which was also corrupted and manipulated by Lloyds and the FCA.</a:t>
            </a:r>
          </a:p>
          <a:p>
            <a:pPr marL="0" indent="0" algn="just">
              <a:buNone/>
            </a:pPr>
            <a:r>
              <a:rPr lang="en-GB" sz="1200" b="1" dirty="0" err="1" smtClean="0"/>
              <a:t>Foskett</a:t>
            </a:r>
            <a:r>
              <a:rPr lang="en-GB" sz="1200" b="1" dirty="0" smtClean="0"/>
              <a:t>:</a:t>
            </a:r>
            <a:r>
              <a:rPr lang="en-GB" sz="1200" dirty="0" smtClean="0"/>
              <a:t> Being treated as public relations exercise by Lloyds.</a:t>
            </a:r>
          </a:p>
          <a:p>
            <a:pPr marL="0" indent="0" algn="just">
              <a:buNone/>
            </a:pPr>
            <a:r>
              <a:rPr lang="en-GB" sz="1200" b="1" dirty="0" smtClean="0"/>
              <a:t>Dobbs: </a:t>
            </a:r>
            <a:r>
              <a:rPr lang="en-GB" sz="1200" dirty="0" smtClean="0"/>
              <a:t>Has been inundated with accounts of Lloyds’ wrongdoing and fraud. Yet to report and major doubts now whether the full report will ever be made public (cf. Bailey’s shenanigans in 2017 over releasing the section 166 report into RBS-GRG). </a:t>
            </a:r>
          </a:p>
          <a:p>
            <a:pPr marL="0" indent="0" algn="ctr">
              <a:buNone/>
            </a:pPr>
            <a:r>
              <a:rPr lang="en-GB" sz="1200" i="1" dirty="0" smtClean="0"/>
              <a:t>Letting the truth out may be far too dangerous.</a:t>
            </a:r>
          </a:p>
          <a:p>
            <a:pPr marL="0" indent="0" algn="just">
              <a:buNone/>
            </a:pPr>
            <a:endParaRPr lang="en-GB" sz="1200" i="1" dirty="0"/>
          </a:p>
          <a:p>
            <a:r>
              <a:rPr lang="en-GB" sz="1200" b="1" dirty="0" smtClean="0"/>
              <a:t>Business Banking Resolution Scheme (BBRS) </a:t>
            </a:r>
            <a:r>
              <a:rPr lang="en-GB" sz="1200" b="1" baseline="30000" dirty="0" smtClean="0"/>
              <a:t>4	</a:t>
            </a:r>
            <a:r>
              <a:rPr lang="en-GB" sz="1200" b="1" dirty="0" smtClean="0"/>
              <a:t>					</a:t>
            </a:r>
          </a:p>
          <a:p>
            <a:pPr marL="0" indent="0" algn="just">
              <a:buNone/>
            </a:pPr>
            <a:r>
              <a:rPr lang="en-GB" sz="1200" dirty="0" smtClean="0"/>
              <a:t>Bank victims asked to trust a voluntary mediation scheme, under which banks including Lloyds are able, behind closed doors, to act as judge and jury over their own wrongdoing. They determined the criteria for eligibility, can decide which so-called boundary cases can be admitted and whether they are willing to pay the compensation amounts suggested. The ceiling for compensation for complaints prior to 1</a:t>
            </a:r>
            <a:r>
              <a:rPr lang="en-GB" sz="1200" baseline="30000" dirty="0" smtClean="0"/>
              <a:t>st</a:t>
            </a:r>
            <a:r>
              <a:rPr lang="en-GB" sz="1200" dirty="0" smtClean="0"/>
              <a:t> April 2019 was set at £350,000, which will prove totally inadequate for many. Victims told that this scheme is “all that is on offer”. </a:t>
            </a:r>
          </a:p>
          <a:p>
            <a:pPr marL="0" indent="0" algn="just">
              <a:buNone/>
            </a:pPr>
            <a:endParaRPr lang="en-GB" sz="1200" dirty="0"/>
          </a:p>
          <a:p>
            <a:pPr marL="0" indent="0" algn="ctr">
              <a:buNone/>
            </a:pPr>
            <a:r>
              <a:rPr lang="en-GB" sz="1200" i="1" dirty="0" smtClean="0"/>
              <a:t>It would be difficult to construct a more unjust and biased process.</a:t>
            </a:r>
          </a:p>
          <a:p>
            <a:pPr marL="0" indent="0" algn="ctr">
              <a:buNone/>
            </a:pPr>
            <a:endParaRPr lang="en-GB" sz="1200" i="1" dirty="0" smtClean="0"/>
          </a:p>
          <a:p>
            <a:pPr marL="0" indent="0">
              <a:buNone/>
            </a:pPr>
            <a:endParaRPr lang="en-GB" sz="1200" dirty="0" smtClean="0"/>
          </a:p>
          <a:p>
            <a:pPr marL="0" indent="0">
              <a:buNone/>
            </a:pPr>
            <a:r>
              <a:rPr lang="en-GB" sz="1200" dirty="0"/>
              <a:t>	</a:t>
            </a:r>
          </a:p>
        </p:txBody>
      </p:sp>
      <p:sp>
        <p:nvSpPr>
          <p:cNvPr id="5" name="Slide Number Placeholder 4"/>
          <p:cNvSpPr>
            <a:spLocks noGrp="1"/>
          </p:cNvSpPr>
          <p:nvPr>
            <p:ph type="sldNum" sz="quarter" idx="12"/>
          </p:nvPr>
        </p:nvSpPr>
        <p:spPr/>
        <p:txBody>
          <a:bodyPr/>
          <a:lstStyle/>
          <a:p>
            <a:fld id="{6D97B597-DB5C-49A7-8AF5-93AFC7E04E1F}" type="slidenum">
              <a:rPr lang="en-GB" smtClean="0"/>
              <a:pPr/>
              <a:t>16</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12068156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6. Corporate governance</a:t>
            </a:r>
            <a:br>
              <a:rPr lang="en-GB" sz="2800" dirty="0" smtClean="0"/>
            </a:br>
            <a:r>
              <a:rPr lang="en-GB" sz="2800" dirty="0" smtClean="0"/>
              <a:t>Post Office</a:t>
            </a:r>
            <a:endParaRPr lang="en-GB" sz="2800" dirty="0"/>
          </a:p>
        </p:txBody>
      </p:sp>
      <p:sp>
        <p:nvSpPr>
          <p:cNvPr id="3" name="Content Placeholder 2"/>
          <p:cNvSpPr>
            <a:spLocks noGrp="1"/>
          </p:cNvSpPr>
          <p:nvPr>
            <p:ph idx="1"/>
          </p:nvPr>
        </p:nvSpPr>
        <p:spPr>
          <a:xfrm>
            <a:off x="457200" y="1988840"/>
            <a:ext cx="8229600" cy="4320480"/>
          </a:xfrm>
        </p:spPr>
        <p:txBody>
          <a:bodyPr>
            <a:normAutofit fontScale="70000" lnSpcReduction="20000"/>
          </a:bodyPr>
          <a:lstStyle/>
          <a:p>
            <a:pPr algn="just"/>
            <a:r>
              <a:rPr lang="en-GB" dirty="0" smtClean="0"/>
              <a:t>Post Office 2020 annual report: “Our </a:t>
            </a:r>
            <a:r>
              <a:rPr lang="en-GB" dirty="0"/>
              <a:t>s</a:t>
            </a:r>
            <a:r>
              <a:rPr lang="en-GB" dirty="0" smtClean="0"/>
              <a:t>hareholder (BEIS) expects </a:t>
            </a:r>
            <a:r>
              <a:rPr lang="en-GB" dirty="0"/>
              <a:t>us to demonstrate high standards in corporate governance and we seek to comply with the requirements of the 2018 UK Corporate Governance Code and the Corporate Governance Code for Central Government Departments, where this is relevant to us as a limited company with a Government owner</a:t>
            </a:r>
            <a:r>
              <a:rPr lang="en-GB" dirty="0" smtClean="0"/>
              <a:t>.”								</a:t>
            </a:r>
          </a:p>
          <a:p>
            <a:pPr algn="just"/>
            <a:r>
              <a:rPr lang="en-GB" dirty="0" smtClean="0"/>
              <a:t>The chairman of the Post Office, since 2015, has been Tim Parker. In April 2018, he was also appointed chairman of HM Courts and Tribunals Service (HMCTS), at the same time when the Post Office was misleading the courts and wrongfully dragging sub-postmasters through court processes at vast expense. 						</a:t>
            </a:r>
          </a:p>
          <a:p>
            <a:pPr algn="just"/>
            <a:r>
              <a:rPr lang="en-GB" dirty="0" smtClean="0"/>
              <a:t>“The Post Office, including its Chairman, its Chief Executive, its Chief accounting officers, its Board and its Compliance Audit and Risk Committee share responsibility for this catastrophe”. Paul Marshall, Lecture to the University of Law, 3</a:t>
            </a:r>
            <a:r>
              <a:rPr lang="en-GB" baseline="30000" dirty="0" smtClean="0"/>
              <a:t>rd</a:t>
            </a:r>
            <a:r>
              <a:rPr lang="en-GB" dirty="0" smtClean="0"/>
              <a:t> June 2021.</a:t>
            </a:r>
            <a:r>
              <a:rPr lang="en-GB" baseline="30000" dirty="0" smtClean="0"/>
              <a:t>14</a:t>
            </a:r>
            <a:r>
              <a:rPr lang="en-GB" dirty="0" smtClean="0"/>
              <a:t>								</a:t>
            </a:r>
          </a:p>
          <a:p>
            <a:pPr algn="just"/>
            <a:r>
              <a:rPr lang="en-GB" dirty="0"/>
              <a:t>L</a:t>
            </a:r>
            <a:r>
              <a:rPr lang="en-GB" dirty="0" smtClean="0"/>
              <a:t>acking the integrity to resign, Parker remains the chairman of the Post Office and HMCTS.</a:t>
            </a:r>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17</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5613729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6. </a:t>
            </a:r>
            <a:r>
              <a:rPr lang="en-GB" sz="2800" dirty="0"/>
              <a:t>C</a:t>
            </a:r>
            <a:r>
              <a:rPr lang="en-GB" sz="2800" dirty="0" smtClean="0"/>
              <a:t>orporate governance</a:t>
            </a:r>
            <a:br>
              <a:rPr lang="en-GB" sz="2800" dirty="0" smtClean="0"/>
            </a:br>
            <a:r>
              <a:rPr lang="en-GB" sz="2800" dirty="0" smtClean="0"/>
              <a:t>Lloyds</a:t>
            </a:r>
            <a:endParaRPr lang="en-GB" sz="2800" dirty="0"/>
          </a:p>
        </p:txBody>
      </p:sp>
      <p:sp>
        <p:nvSpPr>
          <p:cNvPr id="3" name="Content Placeholder 2"/>
          <p:cNvSpPr>
            <a:spLocks noGrp="1"/>
          </p:cNvSpPr>
          <p:nvPr>
            <p:ph idx="1"/>
          </p:nvPr>
        </p:nvSpPr>
        <p:spPr>
          <a:xfrm>
            <a:off x="457200" y="1772816"/>
            <a:ext cx="8229600" cy="4824536"/>
          </a:xfrm>
        </p:spPr>
        <p:txBody>
          <a:bodyPr>
            <a:normAutofit fontScale="55000" lnSpcReduction="20000"/>
          </a:bodyPr>
          <a:lstStyle/>
          <a:p>
            <a:pPr algn="just"/>
            <a:r>
              <a:rPr lang="en-GB" dirty="0" err="1" smtClean="0"/>
              <a:t>Horta-Osório</a:t>
            </a:r>
            <a:r>
              <a:rPr lang="en-GB" dirty="0" smtClean="0"/>
              <a:t>, former Chief Executive: was </a:t>
            </a:r>
            <a:r>
              <a:rPr lang="en-GB" dirty="0"/>
              <a:t>fully cognisant of Lloyds BSU’s business model and the systemic fraud it deployed against thousands of viable SMEs. He was well aware of Lloyds’ manipulation of LIBOR and the repo rate and was involved with its cover up. He was very conscious of the </a:t>
            </a:r>
            <a:r>
              <a:rPr lang="en-GB" dirty="0" err="1"/>
              <a:t>HBoS</a:t>
            </a:r>
            <a:r>
              <a:rPr lang="en-GB" dirty="0"/>
              <a:t> Reading fraud and engaged in its subsequent dishonest concealment, together with the severe mistreatment of the </a:t>
            </a:r>
            <a:r>
              <a:rPr lang="en-GB" dirty="0" err="1"/>
              <a:t>whistleblower</a:t>
            </a:r>
            <a:r>
              <a:rPr lang="en-GB" dirty="0"/>
              <a:t>, Sally Masterton. He was also well aware of and complicit with Lloyds’ extensive legal wrongdoing, using heavyweight lawyers. Together with Lloyds’ former chairman, Lord Blackwell, </a:t>
            </a:r>
            <a:r>
              <a:rPr lang="en-GB" dirty="0" err="1"/>
              <a:t>Horta-Osório</a:t>
            </a:r>
            <a:r>
              <a:rPr lang="en-GB" dirty="0"/>
              <a:t> </a:t>
            </a:r>
            <a:r>
              <a:rPr lang="en-GB" dirty="0" smtClean="0"/>
              <a:t>was responsible </a:t>
            </a:r>
            <a:r>
              <a:rPr lang="en-GB" dirty="0"/>
              <a:t>for overseeing the cover up of the bank’s extensive </a:t>
            </a:r>
            <a:r>
              <a:rPr lang="en-GB" dirty="0" smtClean="0"/>
              <a:t>wrongdoing. 							</a:t>
            </a:r>
          </a:p>
          <a:p>
            <a:pPr algn="just"/>
            <a:r>
              <a:rPr lang="en-GB" dirty="0" smtClean="0"/>
              <a:t>Lord Blackwell, former Chairman: together with </a:t>
            </a:r>
            <a:r>
              <a:rPr lang="en-GB" dirty="0" err="1" smtClean="0"/>
              <a:t>Horta-Osório</a:t>
            </a:r>
            <a:r>
              <a:rPr lang="en-GB" dirty="0" smtClean="0"/>
              <a:t>, he led </a:t>
            </a:r>
            <a:r>
              <a:rPr lang="en-GB" dirty="0"/>
              <a:t>the cover up and </a:t>
            </a:r>
            <a:r>
              <a:rPr lang="en-GB" dirty="0" smtClean="0"/>
              <a:t>denials of serious banking fraud, </a:t>
            </a:r>
            <a:r>
              <a:rPr lang="en-GB" dirty="0"/>
              <a:t>including at successive AGMs</a:t>
            </a:r>
            <a:r>
              <a:rPr lang="en-GB" dirty="0" smtClean="0"/>
              <a:t>.							</a:t>
            </a:r>
          </a:p>
          <a:p>
            <a:pPr algn="just"/>
            <a:r>
              <a:rPr lang="en-GB" dirty="0" smtClean="0"/>
              <a:t>Juan </a:t>
            </a:r>
            <a:r>
              <a:rPr lang="en-GB" dirty="0" err="1" smtClean="0"/>
              <a:t>Columbás</a:t>
            </a:r>
            <a:r>
              <a:rPr lang="en-GB" dirty="0" smtClean="0"/>
              <a:t>, former Chief Operating Officer &amp; present legal counsel, </a:t>
            </a:r>
            <a:r>
              <a:rPr lang="en-GB" dirty="0" err="1" smtClean="0"/>
              <a:t>Cheetham</a:t>
            </a:r>
            <a:r>
              <a:rPr lang="en-GB" dirty="0"/>
              <a:t>:</a:t>
            </a:r>
            <a:r>
              <a:rPr lang="en-GB" dirty="0" smtClean="0"/>
              <a:t> lied eight times in meeting with Thames Valley PCC, Anthony Stansfeld in 2017.				</a:t>
            </a:r>
          </a:p>
          <a:p>
            <a:pPr algn="just"/>
            <a:r>
              <a:rPr lang="en-GB" dirty="0" smtClean="0"/>
              <a:t>Andrew Whittaker, former legal Counsel: withheld the major Turnbull report from Lloyds Chairman, Chief Executive and Chairman elect.								</a:t>
            </a:r>
          </a:p>
          <a:p>
            <a:pPr algn="just"/>
            <a:r>
              <a:rPr lang="en-GB" dirty="0" smtClean="0"/>
              <a:t>It should be noted that all of the above individuals, with the exception of </a:t>
            </a:r>
            <a:r>
              <a:rPr lang="en-GB" dirty="0" err="1" smtClean="0"/>
              <a:t>Cheetham</a:t>
            </a:r>
            <a:r>
              <a:rPr lang="en-GB" dirty="0" smtClean="0"/>
              <a:t>, no longer work at Lloyds Bank. Indeed, they have all departed as “good leavers”, notably </a:t>
            </a:r>
            <a:r>
              <a:rPr lang="en-GB" dirty="0" err="1" smtClean="0"/>
              <a:t>Horta-Osório</a:t>
            </a:r>
            <a:r>
              <a:rPr lang="en-GB" dirty="0" smtClean="0"/>
              <a:t> who has received an honorary knighthood. </a:t>
            </a:r>
            <a:r>
              <a:rPr lang="en-GB" baseline="30000" dirty="0" smtClean="0"/>
              <a:t>15</a:t>
            </a:r>
            <a:r>
              <a:rPr lang="en-GB" dirty="0" smtClean="0"/>
              <a:t>								</a:t>
            </a:r>
          </a:p>
          <a:p>
            <a:pPr algn="just"/>
            <a:r>
              <a:rPr lang="en-GB" dirty="0"/>
              <a:t>N</a:t>
            </a:r>
            <a:r>
              <a:rPr lang="en-GB" dirty="0" smtClean="0"/>
              <a:t>ew Lloyds chairman, Robin </a:t>
            </a:r>
            <a:r>
              <a:rPr lang="en-GB" dirty="0" err="1" smtClean="0"/>
              <a:t>Budenberg</a:t>
            </a:r>
            <a:r>
              <a:rPr lang="en-GB" dirty="0" smtClean="0"/>
              <a:t> “</a:t>
            </a:r>
            <a:r>
              <a:rPr lang="en-GB" dirty="0"/>
              <a:t>has advised companies on strategy and governance throughout his career and was responsible for oversight of these issues when managing the Government’s investments in UK banks following the 2008 financial crisis</a:t>
            </a:r>
            <a:r>
              <a:rPr lang="en-GB" dirty="0" smtClean="0"/>
              <a:t>.” </a:t>
            </a:r>
            <a:r>
              <a:rPr lang="en-GB" baseline="30000" dirty="0" smtClean="0"/>
              <a:t>16</a:t>
            </a:r>
            <a:r>
              <a:rPr lang="en-GB" dirty="0" smtClean="0"/>
              <a:t> Yet, he is continuing to cover up Lloyds’ extensive misconduct and criminal fraud, and use heavyweight lawyers to do so.							</a:t>
            </a:r>
          </a:p>
          <a:p>
            <a:pPr marL="0" indent="0" algn="just">
              <a:buNone/>
            </a:pPr>
            <a:endParaRPr lang="en-GB" dirty="0" smtClean="0"/>
          </a:p>
          <a:p>
            <a:pPr marL="0" indent="0">
              <a:buNone/>
            </a:pPr>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18</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19581338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4"/>
            <a:ext cx="7772400" cy="4464496"/>
          </a:xfrm>
        </p:spPr>
        <p:txBody>
          <a:bodyPr>
            <a:normAutofit fontScale="90000"/>
          </a:bodyPr>
          <a:lstStyle/>
          <a:p>
            <a:r>
              <a:rPr lang="en-GB" dirty="0"/>
              <a:t/>
            </a:r>
            <a:br>
              <a:rPr lang="en-GB" dirty="0"/>
            </a:br>
            <a:r>
              <a:rPr lang="en-GB" dirty="0"/>
              <a:t>    </a:t>
            </a:r>
            <a:br>
              <a:rPr lang="en-GB" dirty="0"/>
            </a:br>
            <a:r>
              <a:rPr lang="en-GB" dirty="0"/>
              <a:t/>
            </a:r>
            <a:br>
              <a:rPr lang="en-GB" dirty="0"/>
            </a:br>
            <a:r>
              <a:rPr lang="en-GB" dirty="0"/>
              <a:t/>
            </a:r>
            <a:br>
              <a:rPr lang="en-GB" dirty="0"/>
            </a:br>
            <a:r>
              <a:rPr lang="en-GB" dirty="0"/>
              <a:t/>
            </a:r>
            <a:br>
              <a:rPr lang="en-GB" dirty="0"/>
            </a:br>
            <a:r>
              <a:rPr lang="en-GB" dirty="0"/>
              <a:t/>
            </a:r>
            <a:br>
              <a:rPr lang="en-GB" dirty="0"/>
            </a:br>
            <a:r>
              <a:rPr lang="en-GB" dirty="0"/>
              <a:t/>
            </a:r>
            <a:br>
              <a:rPr lang="en-GB" dirty="0"/>
            </a:br>
            <a:endParaRPr lang="en-GB" sz="2700" dirty="0">
              <a:solidFill>
                <a:schemeClr val="bg1">
                  <a:lumMod val="50000"/>
                </a:schemeClr>
              </a:solidFill>
            </a:endParaRPr>
          </a:p>
        </p:txBody>
      </p:sp>
      <p:sp>
        <p:nvSpPr>
          <p:cNvPr id="3" name="Subtitle 2"/>
          <p:cNvSpPr>
            <a:spLocks noGrp="1"/>
          </p:cNvSpPr>
          <p:nvPr>
            <p:ph type="subTitle" idx="1"/>
          </p:nvPr>
        </p:nvSpPr>
        <p:spPr>
          <a:xfrm>
            <a:off x="1371600" y="4077072"/>
            <a:ext cx="6400800" cy="2160240"/>
          </a:xfrm>
        </p:spPr>
        <p:txBody>
          <a:bodyPr>
            <a:normAutofit/>
          </a:bodyPr>
          <a:lstStyle/>
          <a:p>
            <a:endParaRPr lang="en-GB" sz="2400" dirty="0"/>
          </a:p>
          <a:p>
            <a:endParaRPr lang="en-GB" sz="2400" dirty="0"/>
          </a:p>
        </p:txBody>
      </p:sp>
      <p:sp>
        <p:nvSpPr>
          <p:cNvPr id="6" name="Subtitle 2"/>
          <p:cNvSpPr txBox="1">
            <a:spLocks/>
          </p:cNvSpPr>
          <p:nvPr/>
        </p:nvSpPr>
        <p:spPr>
          <a:xfrm>
            <a:off x="1524000" y="3212976"/>
            <a:ext cx="6400800" cy="122413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GB" sz="2400" dirty="0">
              <a:solidFill>
                <a:schemeClr val="tx1">
                  <a:tint val="75000"/>
                </a:schemeClr>
              </a:solidFill>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000" b="0" i="1"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4" name="Rectangle 3">
            <a:extLst>
              <a:ext uri="{FF2B5EF4-FFF2-40B4-BE49-F238E27FC236}">
                <a16:creationId xmlns:a16="http://schemas.microsoft.com/office/drawing/2014/main" xmlns="" id="{D29D5640-37B6-439A-BC30-6C1753F88224}"/>
              </a:ext>
            </a:extLst>
          </p:cNvPr>
          <p:cNvSpPr/>
          <p:nvPr/>
        </p:nvSpPr>
        <p:spPr>
          <a:xfrm>
            <a:off x="683568" y="1628803"/>
            <a:ext cx="8079432" cy="4154984"/>
          </a:xfrm>
          <a:prstGeom prst="rect">
            <a:avLst/>
          </a:prstGeom>
        </p:spPr>
        <p:txBody>
          <a:bodyPr wrap="square">
            <a:spAutoFit/>
          </a:bodyPr>
          <a:lstStyle/>
          <a:p>
            <a:endParaRPr lang="en-GB" sz="4400" dirty="0" smtClean="0"/>
          </a:p>
          <a:p>
            <a:r>
              <a:rPr lang="en-GB" sz="4400" dirty="0"/>
              <a:t> </a:t>
            </a:r>
            <a:r>
              <a:rPr lang="en-GB" sz="4400" dirty="0" smtClean="0"/>
              <a:t>2. THE MAJOR DIFFERENCE</a:t>
            </a:r>
          </a:p>
          <a:p>
            <a:pPr algn="ctr"/>
            <a:endParaRPr lang="en-GB" sz="3600" dirty="0" smtClean="0"/>
          </a:p>
          <a:p>
            <a:pPr algn="ctr"/>
            <a:r>
              <a:rPr lang="en-GB" sz="3200" dirty="0" smtClean="0"/>
              <a:t>THE EXTENT OF THE COVER UP</a:t>
            </a:r>
            <a:r>
              <a:rPr lang="en-GB" sz="2000" dirty="0"/>
              <a:t/>
            </a:r>
            <a:br>
              <a:rPr lang="en-GB" sz="2000" dirty="0"/>
            </a:br>
            <a:endParaRPr lang="en-GB" sz="2000" dirty="0" smtClean="0"/>
          </a:p>
          <a:p>
            <a:pPr algn="ctr"/>
            <a:r>
              <a:rPr lang="en-GB" sz="2000" dirty="0"/>
              <a:t/>
            </a:r>
            <a:br>
              <a:rPr lang="en-GB" sz="2000" dirty="0"/>
            </a:br>
            <a:endParaRPr lang="en-GB" sz="2000" dirty="0"/>
          </a:p>
          <a:p>
            <a:pPr algn="ctr"/>
            <a:r>
              <a:rPr lang="en-GB" sz="2400" dirty="0"/>
              <a:t/>
            </a:r>
            <a:br>
              <a:rPr lang="en-GB" sz="2400" dirty="0"/>
            </a:br>
            <a:endParaRPr lang="en-GB" sz="2400" dirty="0"/>
          </a:p>
        </p:txBody>
      </p:sp>
    </p:spTree>
    <p:extLst>
      <p:ext uri="{BB962C8B-B14F-4D97-AF65-F5344CB8AC3E}">
        <p14:creationId xmlns:p14="http://schemas.microsoft.com/office/powerpoint/2010/main" val="2306227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Post Office</a:t>
            </a:r>
            <a:endParaRPr lang="en-GB" dirty="0"/>
          </a:p>
        </p:txBody>
      </p:sp>
      <p:sp>
        <p:nvSpPr>
          <p:cNvPr id="3" name="Content Placeholder 2"/>
          <p:cNvSpPr>
            <a:spLocks noGrp="1"/>
          </p:cNvSpPr>
          <p:nvPr>
            <p:ph idx="1"/>
          </p:nvPr>
        </p:nvSpPr>
        <p:spPr>
          <a:xfrm>
            <a:off x="457200" y="1268760"/>
            <a:ext cx="8229600" cy="4857403"/>
          </a:xfrm>
        </p:spPr>
        <p:txBody>
          <a:bodyPr/>
          <a:lstStyle/>
          <a:p>
            <a:pPr marL="0" indent="0">
              <a:buNone/>
            </a:pPr>
            <a:endParaRPr lang="en-GB" dirty="0" smtClean="0"/>
          </a:p>
          <a:p>
            <a:pPr marL="0" indent="0">
              <a:buNone/>
            </a:pPr>
            <a:r>
              <a:rPr lang="en-GB" dirty="0" smtClean="0"/>
              <a:t>“This is the true story of a national scandal. It is the story of how a venerable British institution abused its power, betrayed our trust and shattered the lives of hundreds of people”.</a:t>
            </a:r>
          </a:p>
          <a:p>
            <a:pPr marL="0" indent="0">
              <a:buNone/>
            </a:pPr>
            <a:endParaRPr lang="en-GB" sz="2400" i="1" dirty="0" smtClean="0"/>
          </a:p>
          <a:p>
            <a:pPr marL="0" indent="0">
              <a:buNone/>
            </a:pPr>
            <a:r>
              <a:rPr lang="en-GB" sz="2400" i="1" dirty="0" smtClean="0"/>
              <a:t>Nick Wallis</a:t>
            </a:r>
          </a:p>
          <a:p>
            <a:pPr marL="0" indent="0">
              <a:buNone/>
            </a:pPr>
            <a:r>
              <a:rPr lang="en-GB" sz="2400" i="1" dirty="0" smtClean="0"/>
              <a:t>The Great Post Office trial, BBC Sounds</a:t>
            </a:r>
            <a:endParaRPr lang="en-GB" sz="2400" i="1"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2</a:t>
            </a:fld>
            <a:endParaRPr lang="en-GB"/>
          </a:p>
        </p:txBody>
      </p:sp>
      <p:sp>
        <p:nvSpPr>
          <p:cNvPr id="7" name="Footer Placeholder 6"/>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3309761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Post Office</a:t>
            </a:r>
            <a:br>
              <a:rPr lang="en-GB" sz="2800" dirty="0" smtClean="0"/>
            </a:br>
            <a:r>
              <a:rPr lang="en-GB" sz="2800" dirty="0" smtClean="0"/>
              <a:t>Cover up</a:t>
            </a:r>
            <a:endParaRPr lang="en-GB" sz="2800" dirty="0"/>
          </a:p>
        </p:txBody>
      </p:sp>
      <p:sp>
        <p:nvSpPr>
          <p:cNvPr id="3" name="Content Placeholder 2"/>
          <p:cNvSpPr>
            <a:spLocks noGrp="1"/>
          </p:cNvSpPr>
          <p:nvPr>
            <p:ph idx="1"/>
          </p:nvPr>
        </p:nvSpPr>
        <p:spPr>
          <a:xfrm>
            <a:off x="457200" y="1916832"/>
            <a:ext cx="8229600" cy="4560168"/>
          </a:xfrm>
        </p:spPr>
        <p:txBody>
          <a:bodyPr>
            <a:normAutofit fontScale="92500" lnSpcReduction="20000"/>
          </a:bodyPr>
          <a:lstStyle/>
          <a:p>
            <a:pPr algn="just"/>
            <a:r>
              <a:rPr lang="en-GB" dirty="0" smtClean="0"/>
              <a:t>Post Office covered up their wrongdoing, notably from 2013, when they received the Clarke Advice.</a:t>
            </a:r>
            <a:r>
              <a:rPr lang="en-GB" baseline="30000" dirty="0" smtClean="0"/>
              <a:t>17</a:t>
            </a:r>
            <a:r>
              <a:rPr lang="en-GB" dirty="0" smtClean="0"/>
              <a:t>					</a:t>
            </a:r>
          </a:p>
          <a:p>
            <a:pPr algn="just"/>
            <a:r>
              <a:rPr lang="en-GB" dirty="0" smtClean="0"/>
              <a:t>They lied to Parliament </a:t>
            </a:r>
            <a:r>
              <a:rPr lang="en-GB" baseline="30000" dirty="0" smtClean="0"/>
              <a:t>18</a:t>
            </a:r>
            <a:r>
              <a:rPr lang="en-GB" dirty="0" smtClean="0"/>
              <a:t> and Select Committees.				</a:t>
            </a:r>
          </a:p>
          <a:p>
            <a:pPr algn="just"/>
            <a:r>
              <a:rPr lang="en-GB" dirty="0" smtClean="0"/>
              <a:t>Post Office breached </a:t>
            </a:r>
            <a:r>
              <a:rPr lang="en-GB" dirty="0"/>
              <a:t>its duties to the court as a prosecutor</a:t>
            </a:r>
            <a:r>
              <a:rPr lang="en-GB" dirty="0" smtClean="0"/>
              <a:t>.		</a:t>
            </a:r>
          </a:p>
          <a:p>
            <a:pPr algn="just"/>
            <a:r>
              <a:rPr lang="en-GB" dirty="0" smtClean="0"/>
              <a:t>“The Post Office and its management were willing to expend vast sums of money, and to instruct the most expensive lawyers that money  can buy, to prevent the truth coming out.” Paul Marshall, Speech to University of Law, 3</a:t>
            </a:r>
            <a:r>
              <a:rPr lang="en-GB" baseline="30000" dirty="0" smtClean="0"/>
              <a:t>rd</a:t>
            </a:r>
            <a:r>
              <a:rPr lang="en-GB" dirty="0" smtClean="0"/>
              <a:t> June 2021.</a:t>
            </a:r>
            <a:r>
              <a:rPr lang="en-GB" baseline="30000" dirty="0" smtClean="0"/>
              <a:t>19</a:t>
            </a:r>
            <a:r>
              <a:rPr lang="en-GB" dirty="0" smtClean="0"/>
              <a:t>	</a:t>
            </a:r>
          </a:p>
          <a:p>
            <a:pPr algn="just"/>
            <a:r>
              <a:rPr lang="en-GB" dirty="0" smtClean="0"/>
              <a:t>The role of BEIS in the cover up of wrongdoing has yet to be determined.</a:t>
            </a:r>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20</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25603955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Lloyds</a:t>
            </a:r>
            <a:br>
              <a:rPr lang="en-GB" sz="2800" dirty="0" smtClean="0"/>
            </a:br>
            <a:r>
              <a:rPr lang="en-GB" sz="2800" dirty="0" smtClean="0"/>
              <a:t>Comprehensive cover up </a:t>
            </a:r>
            <a:r>
              <a:rPr lang="en-GB" sz="2800" baseline="30000" dirty="0" smtClean="0"/>
              <a:t>20</a:t>
            </a:r>
            <a:r>
              <a:rPr lang="en-GB" sz="2800" dirty="0" smtClean="0"/>
              <a:t> </a:t>
            </a:r>
            <a:endParaRPr lang="en-GB" sz="2800" dirty="0"/>
          </a:p>
        </p:txBody>
      </p:sp>
      <p:sp>
        <p:nvSpPr>
          <p:cNvPr id="3" name="Content Placeholder 2"/>
          <p:cNvSpPr>
            <a:spLocks noGrp="1"/>
          </p:cNvSpPr>
          <p:nvPr>
            <p:ph idx="1"/>
          </p:nvPr>
        </p:nvSpPr>
        <p:spPr>
          <a:xfrm>
            <a:off x="457200" y="2060847"/>
            <a:ext cx="8229600" cy="3744417"/>
          </a:xfrm>
        </p:spPr>
        <p:txBody>
          <a:bodyPr>
            <a:normAutofit lnSpcReduction="10000"/>
          </a:bodyPr>
          <a:lstStyle/>
          <a:p>
            <a:r>
              <a:rPr lang="en-GB" dirty="0" smtClean="0"/>
              <a:t>Bailey &amp; HM Treasury </a:t>
            </a:r>
          </a:p>
          <a:p>
            <a:r>
              <a:rPr lang="en-GB" dirty="0" smtClean="0"/>
              <a:t>Senior Government ministers – Home Secretary</a:t>
            </a:r>
          </a:p>
          <a:p>
            <a:r>
              <a:rPr lang="en-GB" dirty="0" smtClean="0"/>
              <a:t>Financial Conduct Authority (FCA)</a:t>
            </a:r>
          </a:p>
          <a:p>
            <a:r>
              <a:rPr lang="en-GB" dirty="0" smtClean="0"/>
              <a:t>Serious Fraud Office (SFO)</a:t>
            </a:r>
          </a:p>
          <a:p>
            <a:r>
              <a:rPr lang="en-GB" dirty="0" smtClean="0"/>
              <a:t>National Crime Agency (NCA)</a:t>
            </a:r>
          </a:p>
          <a:p>
            <a:r>
              <a:rPr lang="en-GB" dirty="0" smtClean="0"/>
              <a:t>City of London Police (</a:t>
            </a:r>
            <a:r>
              <a:rPr lang="en-GB" dirty="0" err="1" smtClean="0"/>
              <a:t>CoLP</a:t>
            </a:r>
            <a:r>
              <a:rPr lang="en-GB" dirty="0" smtClean="0"/>
              <a:t>)</a:t>
            </a:r>
          </a:p>
          <a:p>
            <a:r>
              <a:rPr lang="en-GB" dirty="0" smtClean="0"/>
              <a:t>Regional police forces</a:t>
            </a:r>
          </a:p>
          <a:p>
            <a:r>
              <a:rPr lang="en-GB" dirty="0" smtClean="0"/>
              <a:t>Solicitors Regulation Authority (SRA)</a:t>
            </a:r>
          </a:p>
          <a:p>
            <a:r>
              <a:rPr lang="en-GB" dirty="0" smtClean="0"/>
              <a:t>Other bodies: FRC / ICAEW / RICS</a:t>
            </a:r>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21</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36538739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Lloyds cover up</a:t>
            </a:r>
            <a:br>
              <a:rPr lang="en-GB" sz="2800" dirty="0" smtClean="0"/>
            </a:br>
            <a:r>
              <a:rPr lang="en-GB" sz="2800" dirty="0" smtClean="0"/>
              <a:t>Bailey &amp; HM Treasury</a:t>
            </a:r>
            <a:endParaRPr lang="en-GB" sz="2800" dirty="0"/>
          </a:p>
        </p:txBody>
      </p:sp>
      <p:sp>
        <p:nvSpPr>
          <p:cNvPr id="3" name="Content Placeholder 2"/>
          <p:cNvSpPr>
            <a:spLocks noGrp="1"/>
          </p:cNvSpPr>
          <p:nvPr>
            <p:ph idx="1"/>
          </p:nvPr>
        </p:nvSpPr>
        <p:spPr>
          <a:xfrm>
            <a:off x="457200" y="1628800"/>
            <a:ext cx="8229600" cy="4896544"/>
          </a:xfrm>
        </p:spPr>
        <p:txBody>
          <a:bodyPr>
            <a:normAutofit lnSpcReduction="10000"/>
          </a:bodyPr>
          <a:lstStyle/>
          <a:p>
            <a:pPr algn="just"/>
            <a:r>
              <a:rPr lang="en-GB" sz="1600" dirty="0" smtClean="0"/>
              <a:t>During the 2008 banking crisis, the Head of Resolution at the Bank of England, Andrew Bailey and HM Treasury devised the Asset Protection Scheme (APS). This authorised the two taxpayer-owned banks to steal the assets of certain business customers.			</a:t>
            </a:r>
          </a:p>
          <a:p>
            <a:pPr algn="just"/>
            <a:r>
              <a:rPr lang="en-GB" sz="1600" b="1" dirty="0" smtClean="0"/>
              <a:t>Beginning  </a:t>
            </a:r>
            <a:r>
              <a:rPr lang="en-GB" sz="1600" dirty="0" smtClean="0"/>
              <a:t>- The APS crossed a major red line in terms of legality. Nevertheless, Chancellor Darling, HM Treasury and Bailey went ahead. Lloyds paid to £2.5bn to opt out and reverted to its own scheme.									</a:t>
            </a:r>
          </a:p>
          <a:p>
            <a:pPr algn="just"/>
            <a:r>
              <a:rPr lang="en-GB" sz="1600" b="1" dirty="0" smtClean="0"/>
              <a:t>Middle </a:t>
            </a:r>
            <a:r>
              <a:rPr lang="en-GB" sz="1600" dirty="0" smtClean="0"/>
              <a:t>– Since 2012, successive Chancellors &amp; HM Treasury have been central to maintaining the cover up of the serious bank wrongdoing and criminality which followed. They ensured that the reform of the Financial Services Authority (FSA) into the FCA was largely a sham and that the regulator’s remit was framed to allow it to act entirely as it chose or HM Treasury instructed. In 2016, Chancellor Osborne installed Bailey as chief executive of the FCA to ensure that the cover up was maintained. He was the perfect choice and was appointed famously “without interview”.						</a:t>
            </a:r>
          </a:p>
          <a:p>
            <a:pPr algn="just"/>
            <a:r>
              <a:rPr lang="en-GB" sz="1600" b="1" dirty="0" smtClean="0"/>
              <a:t>End ?  </a:t>
            </a:r>
            <a:r>
              <a:rPr lang="en-GB" sz="1600" dirty="0" smtClean="0"/>
              <a:t>Finally in 2018, Bailey and HM Treasury devised the Business Banking Resolution Service (BBRS), a deliberately biased, inadequate and merely voluntary scheme, whose purpose is to seal away banking misconduct for ever, ignore all criminality, refuse any accountability and award minimal compensation to victims. </a:t>
            </a:r>
            <a:endParaRPr lang="en-GB" sz="1600"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22</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31656376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Lloyds cover up</a:t>
            </a:r>
            <a:br>
              <a:rPr lang="en-GB" sz="2800" dirty="0"/>
            </a:br>
            <a:r>
              <a:rPr lang="en-GB" sz="2800" dirty="0" smtClean="0"/>
              <a:t>Senior ministers – The Home Secretary</a:t>
            </a:r>
            <a:endParaRPr lang="en-GB" sz="2800" dirty="0"/>
          </a:p>
        </p:txBody>
      </p:sp>
      <p:sp>
        <p:nvSpPr>
          <p:cNvPr id="3" name="Content Placeholder 2"/>
          <p:cNvSpPr>
            <a:spLocks noGrp="1"/>
          </p:cNvSpPr>
          <p:nvPr>
            <p:ph idx="1"/>
          </p:nvPr>
        </p:nvSpPr>
        <p:spPr>
          <a:xfrm>
            <a:off x="457200" y="1700808"/>
            <a:ext cx="8229600" cy="4752528"/>
          </a:xfrm>
        </p:spPr>
        <p:txBody>
          <a:bodyPr>
            <a:normAutofit fontScale="70000" lnSpcReduction="20000"/>
          </a:bodyPr>
          <a:lstStyle/>
          <a:p>
            <a:pPr algn="just"/>
            <a:r>
              <a:rPr lang="en-GB" dirty="0" smtClean="0"/>
              <a:t>In May 2014, the Home Secretary Theresa May received a copy of our </a:t>
            </a:r>
            <a:r>
              <a:rPr lang="en-GB" sz="2000" dirty="0" smtClean="0"/>
              <a:t>c.</a:t>
            </a:r>
            <a:r>
              <a:rPr lang="en-GB" dirty="0" smtClean="0"/>
              <a:t>100-page report “Serious Corporate Fraud in the UK”, which described how more than ten major instances of serious economic crime had not been properly investigated. Three months later, I received a reply from Rt. Hon Andrea </a:t>
            </a:r>
            <a:r>
              <a:rPr lang="en-GB" dirty="0" err="1" smtClean="0"/>
              <a:t>Leadsom</a:t>
            </a:r>
            <a:r>
              <a:rPr lang="en-GB" dirty="0" smtClean="0"/>
              <a:t> MP, then a  Treasury minister, saying that no-one had any time to discuss the report.						</a:t>
            </a:r>
          </a:p>
          <a:p>
            <a:pPr algn="just"/>
            <a:r>
              <a:rPr lang="en-GB" dirty="0" smtClean="0"/>
              <a:t>In June 2020, the Home Secretary Rt. Hon </a:t>
            </a:r>
            <a:r>
              <a:rPr lang="en-GB" dirty="0" err="1" smtClean="0"/>
              <a:t>Priti</a:t>
            </a:r>
            <a:r>
              <a:rPr lang="en-GB" dirty="0" smtClean="0"/>
              <a:t> Patel MP discussed our “Lloyds Asset Theft Frauds” report at length with the Police &amp; Crime Commissioner for Thames Valley, Anthony Stansfeld. She received a hard copy of the 45-page report, together with overwhelming evidence of the systemic forgery of signatures and the use of deliberately invalid legal </a:t>
            </a:r>
            <a:r>
              <a:rPr lang="en-GB" dirty="0" err="1" smtClean="0"/>
              <a:t>doumentation</a:t>
            </a:r>
            <a:r>
              <a:rPr lang="en-GB" dirty="0" smtClean="0"/>
              <a:t> by banks, notably Lloyds. She did not reply to him for three months and then, it was largely dismissively.								</a:t>
            </a:r>
          </a:p>
          <a:p>
            <a:pPr algn="just"/>
            <a:r>
              <a:rPr lang="en-GB" dirty="0" smtClean="0"/>
              <a:t>In May, the Home Secretary received the Operation Meadow files, which  contain the evidence of more than sixty Lloyds’ victims, together with the Financial Matrix report, which describes the background to the Lloyds frauds. She bears the ultimate responsibility under the Police &amp; Social Responsibility Act 2011, the Policing Protocol order no. 2744 </a:t>
            </a:r>
            <a:r>
              <a:rPr lang="en-GB" baseline="30000" dirty="0" smtClean="0"/>
              <a:t>21</a:t>
            </a:r>
            <a:r>
              <a:rPr lang="en-GB" dirty="0" smtClean="0"/>
              <a:t>, when all other agencies have failed - and failed deliberately. She has yet to respond.</a:t>
            </a:r>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23</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28190197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Lloyds cover up</a:t>
            </a:r>
            <a:br>
              <a:rPr lang="en-GB" sz="2800" dirty="0"/>
            </a:br>
            <a:r>
              <a:rPr lang="en-GB" sz="2800" dirty="0" smtClean="0"/>
              <a:t>Financial Conduct Authority (FCA) </a:t>
            </a:r>
            <a:r>
              <a:rPr lang="en-GB" sz="2800" baseline="30000" dirty="0" smtClean="0"/>
              <a:t>22</a:t>
            </a:r>
            <a:endParaRPr lang="en-GB" sz="2800" dirty="0"/>
          </a:p>
        </p:txBody>
      </p:sp>
      <p:sp>
        <p:nvSpPr>
          <p:cNvPr id="3" name="Content Placeholder 2"/>
          <p:cNvSpPr>
            <a:spLocks noGrp="1"/>
          </p:cNvSpPr>
          <p:nvPr>
            <p:ph idx="1"/>
          </p:nvPr>
        </p:nvSpPr>
        <p:spPr>
          <a:xfrm>
            <a:off x="457200" y="1916832"/>
            <a:ext cx="8229600" cy="4320480"/>
          </a:xfrm>
        </p:spPr>
        <p:txBody>
          <a:bodyPr>
            <a:normAutofit fontScale="62500" lnSpcReduction="20000"/>
          </a:bodyPr>
          <a:lstStyle/>
          <a:p>
            <a:pPr algn="just"/>
            <a:r>
              <a:rPr lang="en-GB" dirty="0" smtClean="0"/>
              <a:t>The cover up of serious banking fraud, which has been overseen by former FCA chief executive Bailey and Chairman Randell has been unprecedented. There has been a catalogue of regulatory failure over </a:t>
            </a:r>
            <a:r>
              <a:rPr lang="en-GB" dirty="0" err="1" smtClean="0"/>
              <a:t>HBoS</a:t>
            </a:r>
            <a:r>
              <a:rPr lang="en-GB" dirty="0" smtClean="0"/>
              <a:t> Reading, RBS’ Global Restructuring Group (GRG), Lloyds BSU and numerous others.							 </a:t>
            </a:r>
          </a:p>
          <a:p>
            <a:pPr algn="just"/>
            <a:r>
              <a:rPr lang="en-GB" dirty="0" smtClean="0"/>
              <a:t>The FCA has conspired, sometimes with other government agencies, to frustrate due and proper process over the banks’ signature forgeries, LIBOR investigations and IRHP redress among many.									</a:t>
            </a:r>
          </a:p>
          <a:p>
            <a:pPr algn="just"/>
            <a:r>
              <a:rPr lang="en-GB" dirty="0" smtClean="0"/>
              <a:t>In August 2020, the FCA under chairman Randell announced moves to limit the compensation payable to victims of its own regulatory failure. However, its own independent complaints commissioner described these as “an explicit fettering of compensation for direct financial loss”.									</a:t>
            </a:r>
          </a:p>
          <a:p>
            <a:pPr algn="just"/>
            <a:r>
              <a:rPr lang="en-GB" dirty="0" smtClean="0"/>
              <a:t>Under Bailey and Randell, the UK’s foremost financial regulator has recorded new lows in terms of standards and this is impacting the reputation of the City of London as a global financial centre.								</a:t>
            </a:r>
          </a:p>
          <a:p>
            <a:pPr algn="just"/>
            <a:r>
              <a:rPr lang="en-GB" dirty="0" smtClean="0"/>
              <a:t>Having previously directed the cover up of serious banking fraud, Bailey is now disgracing the Governorship of the Bank of England and must resign, together with Randell and others. Our country cannot afford to have people, who lack integrity, being placed in the highest positions of authority.</a:t>
            </a:r>
          </a:p>
          <a:p>
            <a:pPr algn="just"/>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24</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37067360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Lloyds cover up</a:t>
            </a:r>
            <a:br>
              <a:rPr lang="en-GB" sz="2800" dirty="0"/>
            </a:br>
            <a:r>
              <a:rPr lang="en-GB" sz="2800" dirty="0" smtClean="0"/>
              <a:t>Serious Fraud Office (SFO) </a:t>
            </a:r>
            <a:r>
              <a:rPr lang="en-GB" sz="2800" baseline="30000" dirty="0" smtClean="0"/>
              <a:t>23</a:t>
            </a:r>
            <a:endParaRPr lang="en-GB" sz="2800" dirty="0"/>
          </a:p>
        </p:txBody>
      </p:sp>
      <p:sp>
        <p:nvSpPr>
          <p:cNvPr id="3" name="Content Placeholder 2"/>
          <p:cNvSpPr>
            <a:spLocks noGrp="1"/>
          </p:cNvSpPr>
          <p:nvPr>
            <p:ph idx="1"/>
          </p:nvPr>
        </p:nvSpPr>
        <p:spPr>
          <a:xfrm>
            <a:off x="457200" y="1916832"/>
            <a:ext cx="8229600" cy="4392488"/>
          </a:xfrm>
        </p:spPr>
        <p:txBody>
          <a:bodyPr>
            <a:normAutofit fontScale="62500" lnSpcReduction="20000"/>
          </a:bodyPr>
          <a:lstStyle/>
          <a:p>
            <a:pPr algn="just"/>
            <a:r>
              <a:rPr lang="en-GB" dirty="0" smtClean="0"/>
              <a:t>The conspicuous shortcomings in the UK’s investigation of major economic crime have been described in the report entitled “High Level Fraud” by the former Police &amp; Crime Commissioner for Thames Valley, Anthony Stansfeld. </a:t>
            </a:r>
            <a:r>
              <a:rPr lang="en-GB" baseline="30000" dirty="0" smtClean="0"/>
              <a:t>24</a:t>
            </a:r>
            <a:r>
              <a:rPr lang="en-GB" dirty="0" smtClean="0"/>
              <a:t>				</a:t>
            </a:r>
          </a:p>
          <a:p>
            <a:pPr algn="just"/>
            <a:r>
              <a:rPr lang="en-GB" dirty="0" smtClean="0"/>
              <a:t>The SFO deliberately failed in its investigations into the manipulation of LIBOR. It closed its investigation into Lloyds’ manipulation of the widely-used interest rate in July 2018 and closed its entire seven-year inquiry in October 2019, conveniently two months ahead of Bailey being announced as the next Governor of the Bank of England (BoE). The BBC had previously obtained evidence that the BoE had been involved in the manipulation of the internationally recognised benchmark.							</a:t>
            </a:r>
          </a:p>
          <a:p>
            <a:pPr algn="just"/>
            <a:r>
              <a:rPr lang="en-GB" dirty="0" smtClean="0"/>
              <a:t>From 2019, the SFO colluded with the FCA to frustrate the timely and proper investigation by the NCA of the systemic forgery of signatures by major banks, notably Lloyds and RBS. 		</a:t>
            </a:r>
          </a:p>
          <a:p>
            <a:pPr algn="just"/>
            <a:r>
              <a:rPr lang="en-GB" dirty="0" smtClean="0"/>
              <a:t>The SFO also failed to investigate allegations of serious wrongdoing by, among others, Lloyds Recoveries Bristol and its fraudulent associate, UK Acorn Finance </a:t>
            </a:r>
            <a:r>
              <a:rPr lang="en-GB" baseline="30000" dirty="0" smtClean="0"/>
              <a:t>25</a:t>
            </a:r>
            <a:r>
              <a:rPr lang="en-GB" dirty="0" smtClean="0"/>
              <a:t>. In the latter connection, it gave the excuse that Avon &amp; Somerset Police had previously investigated and found no evidence of wrongdoing. </a:t>
            </a:r>
            <a:r>
              <a:rPr lang="en-GB" baseline="30000" dirty="0" smtClean="0"/>
              <a:t>26</a:t>
            </a:r>
            <a:r>
              <a:rPr lang="en-GB" dirty="0" smtClean="0"/>
              <a:t>						</a:t>
            </a:r>
          </a:p>
          <a:p>
            <a:pPr algn="just"/>
            <a:r>
              <a:rPr lang="en-GB" dirty="0" smtClean="0"/>
              <a:t>The SFO has been deliberately under-funded for many years, while its fines simply revert to HM Treasury. The SFO needs to be established as a separate entity, completely free from Government influence and independently funded from bank and other fines.</a:t>
            </a:r>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25</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40104240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Lloyds cover up</a:t>
            </a:r>
            <a:br>
              <a:rPr lang="en-GB" sz="2800" dirty="0"/>
            </a:br>
            <a:r>
              <a:rPr lang="en-GB" sz="2800" dirty="0" smtClean="0"/>
              <a:t>National Crime Agency (NCA) </a:t>
            </a:r>
            <a:r>
              <a:rPr lang="en-GB" sz="2800" baseline="30000" dirty="0" smtClean="0"/>
              <a:t>27</a:t>
            </a:r>
            <a:endParaRPr lang="en-GB" sz="2800" dirty="0"/>
          </a:p>
        </p:txBody>
      </p:sp>
      <p:sp>
        <p:nvSpPr>
          <p:cNvPr id="3" name="Content Placeholder 2"/>
          <p:cNvSpPr>
            <a:spLocks noGrp="1"/>
          </p:cNvSpPr>
          <p:nvPr>
            <p:ph idx="1"/>
          </p:nvPr>
        </p:nvSpPr>
        <p:spPr>
          <a:xfrm>
            <a:off x="457200" y="1628800"/>
            <a:ext cx="8229600" cy="4752528"/>
          </a:xfrm>
        </p:spPr>
        <p:txBody>
          <a:bodyPr>
            <a:normAutofit fontScale="70000" lnSpcReduction="20000"/>
          </a:bodyPr>
          <a:lstStyle/>
          <a:p>
            <a:pPr algn="just"/>
            <a:r>
              <a:rPr lang="en-GB" dirty="0" smtClean="0"/>
              <a:t>The NCA’s role is to investigate serious organised crime but in two recent instances, it is conspicuously and intentionally failing to do so.			</a:t>
            </a:r>
          </a:p>
          <a:p>
            <a:pPr algn="just"/>
            <a:r>
              <a:rPr lang="en-GB" dirty="0" smtClean="0"/>
              <a:t>The NCA has received 24 files and 639 separate reports of signature forgery by banks, together with their use of deliberately invalid documentation in court. For nineteen months, it refused to investigate, even turning down the Treasury Select Committee’s requests three times in writing. Then finally, it has investigated collusion </a:t>
            </a:r>
            <a:r>
              <a:rPr lang="en-GB" u="sng" dirty="0" smtClean="0"/>
              <a:t>between</a:t>
            </a:r>
            <a:r>
              <a:rPr lang="en-GB" dirty="0" smtClean="0"/>
              <a:t> banks to forge signatures, when this was </a:t>
            </a:r>
            <a:r>
              <a:rPr lang="en-GB" u="sng" dirty="0" smtClean="0"/>
              <a:t>never</a:t>
            </a:r>
            <a:r>
              <a:rPr lang="en-GB" dirty="0" smtClean="0"/>
              <a:t> the accusation. The accusation is that </a:t>
            </a:r>
            <a:r>
              <a:rPr lang="en-GB" u="sng" dirty="0" smtClean="0"/>
              <a:t>individual</a:t>
            </a:r>
            <a:r>
              <a:rPr lang="en-GB" dirty="0" smtClean="0"/>
              <a:t> banks have </a:t>
            </a:r>
            <a:r>
              <a:rPr lang="en-GB" dirty="0"/>
              <a:t>f</a:t>
            </a:r>
            <a:r>
              <a:rPr lang="en-GB" dirty="0" smtClean="0"/>
              <a:t>orged signatures on an industrial scale. In the US, such activity was condemned as an attack on the integrity of the court system but in the UK, the NCA is attempting to cover it up. This is blatantly and deeply corrupt. </a:t>
            </a:r>
            <a:r>
              <a:rPr lang="en-GB" baseline="30000" dirty="0" smtClean="0"/>
              <a:t>28</a:t>
            </a:r>
            <a:r>
              <a:rPr lang="en-GB" dirty="0" smtClean="0"/>
              <a:t>								</a:t>
            </a:r>
          </a:p>
          <a:p>
            <a:pPr algn="just"/>
            <a:r>
              <a:rPr lang="en-GB" dirty="0" smtClean="0"/>
              <a:t>In March, the NCA ended its investigation into further aspects of the </a:t>
            </a:r>
            <a:r>
              <a:rPr lang="en-GB" dirty="0" err="1" smtClean="0"/>
              <a:t>HBoS</a:t>
            </a:r>
            <a:r>
              <a:rPr lang="en-GB" dirty="0" smtClean="0"/>
              <a:t> Reading fraud, claiming that it could find no evidence of criminality, when instances of criminal wrongdoing are everywhere to be seen.			</a:t>
            </a:r>
          </a:p>
          <a:p>
            <a:pPr algn="just"/>
            <a:r>
              <a:rPr lang="en-GB" dirty="0"/>
              <a:t>T</a:t>
            </a:r>
            <a:r>
              <a:rPr lang="en-GB" dirty="0" smtClean="0"/>
              <a:t>he Director-Generals of both the NCA, Lynne Owens and the National Economic Crime Centre (NECC), Graeme Biggar must step down because they have brought the UK’s leading crime fighting agency into serious disrepute. Why should ordinary citizens respect the Rule of Law, when senior figures in authority do not ?</a:t>
            </a:r>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26</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3913316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Lloyds cover up</a:t>
            </a:r>
            <a:br>
              <a:rPr lang="en-GB" sz="2800" dirty="0"/>
            </a:br>
            <a:r>
              <a:rPr lang="en-GB" sz="2800" dirty="0" smtClean="0"/>
              <a:t>City of London Police (</a:t>
            </a:r>
            <a:r>
              <a:rPr lang="en-GB" sz="2800" dirty="0" err="1" smtClean="0"/>
              <a:t>CoLP</a:t>
            </a:r>
            <a:r>
              <a:rPr lang="en-GB" sz="2800" dirty="0" smtClean="0"/>
              <a:t>)</a:t>
            </a:r>
            <a:endParaRPr lang="en-GB" sz="2800" dirty="0"/>
          </a:p>
        </p:txBody>
      </p:sp>
      <p:sp>
        <p:nvSpPr>
          <p:cNvPr id="3" name="Content Placeholder 2"/>
          <p:cNvSpPr>
            <a:spLocks noGrp="1"/>
          </p:cNvSpPr>
          <p:nvPr>
            <p:ph idx="1"/>
          </p:nvPr>
        </p:nvSpPr>
        <p:spPr>
          <a:xfrm>
            <a:off x="457200" y="2132856"/>
            <a:ext cx="8229600" cy="4320480"/>
          </a:xfrm>
        </p:spPr>
        <p:txBody>
          <a:bodyPr>
            <a:normAutofit fontScale="62500" lnSpcReduction="20000"/>
          </a:bodyPr>
          <a:lstStyle/>
          <a:p>
            <a:pPr algn="just"/>
            <a:r>
              <a:rPr lang="en-GB" dirty="0" err="1" smtClean="0"/>
              <a:t>CoLP</a:t>
            </a:r>
            <a:r>
              <a:rPr lang="en-GB" dirty="0" smtClean="0"/>
              <a:t> controls the investigation of economic crime throughout the UK and is not accountable to Parliament but to the Guildhall in the City of London. Both facts are not widely known. 							</a:t>
            </a:r>
          </a:p>
          <a:p>
            <a:pPr algn="just"/>
            <a:r>
              <a:rPr lang="en-GB" dirty="0" smtClean="0"/>
              <a:t>The force is responsible for Action Fraud, the first agency to which victims of fraud are referred and whose comprehensive failings have long been highlighted in the national press. </a:t>
            </a:r>
            <a:r>
              <a:rPr lang="en-GB" dirty="0" err="1" smtClean="0"/>
              <a:t>CoLP</a:t>
            </a:r>
            <a:r>
              <a:rPr lang="en-GB" dirty="0" smtClean="0"/>
              <a:t> also maintains the UK’s database for economic crime, the National Fraud Intelligence Bureau (NFIB).									</a:t>
            </a:r>
          </a:p>
          <a:p>
            <a:pPr algn="just"/>
            <a:r>
              <a:rPr lang="en-GB" dirty="0" smtClean="0"/>
              <a:t>The failure of regional police authorities to address economic crime may partly be the result of insufficient specialist manpower and inadequate funding but it may also have been the result of deliberate policy and central direction, including from </a:t>
            </a:r>
            <a:r>
              <a:rPr lang="en-GB" dirty="0" err="1" smtClean="0"/>
              <a:t>CoLP</a:t>
            </a:r>
            <a:r>
              <a:rPr lang="en-GB" dirty="0"/>
              <a:t>. The systemic failure of the UK authorities to address economic crime </a:t>
            </a:r>
            <a:r>
              <a:rPr lang="en-GB" dirty="0" smtClean="0"/>
              <a:t>is now attracting international disrepute.					</a:t>
            </a:r>
          </a:p>
          <a:p>
            <a:pPr algn="just"/>
            <a:r>
              <a:rPr lang="en-GB" dirty="0"/>
              <a:t>Certain individuals have occupied key positions of authority and look to have been responsible for the deliberate failure to investigate major instances of economic </a:t>
            </a:r>
            <a:r>
              <a:rPr lang="en-GB" dirty="0" smtClean="0"/>
              <a:t>crime, especially serious banking fraud. </a:t>
            </a:r>
            <a:r>
              <a:rPr lang="en-GB" baseline="30000" dirty="0" smtClean="0"/>
              <a:t>29</a:t>
            </a:r>
            <a:r>
              <a:rPr lang="en-GB" dirty="0" smtClean="0"/>
              <a:t>							</a:t>
            </a:r>
          </a:p>
          <a:p>
            <a:pPr algn="just"/>
            <a:r>
              <a:rPr lang="en-GB" dirty="0" smtClean="0"/>
              <a:t>The US has referred to Britain as a “higher risk jurisdiction” </a:t>
            </a:r>
            <a:r>
              <a:rPr lang="en-GB" baseline="30000" dirty="0" smtClean="0"/>
              <a:t>30</a:t>
            </a:r>
            <a:r>
              <a:rPr lang="en-GB" dirty="0" smtClean="0"/>
              <a:t>, its polite term for a dirty little </a:t>
            </a:r>
            <a:r>
              <a:rPr lang="en-GB" dirty="0"/>
              <a:t>country. </a:t>
            </a:r>
            <a:r>
              <a:rPr lang="en-GB" dirty="0" smtClean="0"/>
              <a:t>The </a:t>
            </a:r>
            <a:r>
              <a:rPr lang="en-GB" dirty="0"/>
              <a:t>emphasis </a:t>
            </a:r>
            <a:r>
              <a:rPr lang="en-GB" dirty="0" smtClean="0"/>
              <a:t>in the UK remains </a:t>
            </a:r>
            <a:r>
              <a:rPr lang="en-GB" dirty="0"/>
              <a:t>on cover up, rather than clean up</a:t>
            </a:r>
            <a:r>
              <a:rPr lang="en-GB" dirty="0" smtClean="0"/>
              <a:t>. Such an approach is unsustainable.</a:t>
            </a:r>
            <a:endParaRPr lang="en-GB" dirty="0"/>
          </a:p>
          <a:p>
            <a:endParaRPr lang="en-GB" dirty="0" smtClean="0"/>
          </a:p>
          <a:p>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27</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27466137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Lloyds cover up</a:t>
            </a:r>
            <a:br>
              <a:rPr lang="en-GB" sz="2800" dirty="0"/>
            </a:br>
            <a:r>
              <a:rPr lang="en-GB" sz="2800" dirty="0" smtClean="0"/>
              <a:t>Regional police forces </a:t>
            </a:r>
            <a:r>
              <a:rPr lang="en-GB" sz="2800" baseline="30000" dirty="0" smtClean="0"/>
              <a:t>31</a:t>
            </a:r>
            <a:endParaRPr lang="en-GB" sz="2800" dirty="0"/>
          </a:p>
        </p:txBody>
      </p:sp>
      <p:sp>
        <p:nvSpPr>
          <p:cNvPr id="3" name="Content Placeholder 2"/>
          <p:cNvSpPr>
            <a:spLocks noGrp="1"/>
          </p:cNvSpPr>
          <p:nvPr>
            <p:ph idx="1"/>
          </p:nvPr>
        </p:nvSpPr>
        <p:spPr>
          <a:xfrm>
            <a:off x="457200" y="1916832"/>
            <a:ext cx="8229600" cy="4560168"/>
          </a:xfrm>
        </p:spPr>
        <p:txBody>
          <a:bodyPr>
            <a:normAutofit fontScale="85000" lnSpcReduction="20000"/>
          </a:bodyPr>
          <a:lstStyle/>
          <a:p>
            <a:pPr algn="just"/>
            <a:r>
              <a:rPr lang="en-GB" dirty="0" smtClean="0"/>
              <a:t>At </a:t>
            </a:r>
            <a:r>
              <a:rPr lang="en-GB" dirty="0"/>
              <a:t>least ten regional police authorities have refused to investigate serious banking fraud. The most notorious example has been provided by Avon &amp; Somerset Police (A&amp;SP), which for over a decade has declined to investigate widespread fraud involving Lloyds Recoveries, Bristol and its </a:t>
            </a:r>
            <a:r>
              <a:rPr lang="en-GB" dirty="0" smtClean="0"/>
              <a:t>fraudulent associates</a:t>
            </a:r>
            <a:r>
              <a:rPr lang="en-GB" dirty="0"/>
              <a:t>. </a:t>
            </a:r>
            <a:r>
              <a:rPr lang="en-GB" dirty="0" smtClean="0"/>
              <a:t>								</a:t>
            </a:r>
          </a:p>
          <a:p>
            <a:pPr algn="just"/>
            <a:r>
              <a:rPr lang="en-GB" dirty="0" smtClean="0"/>
              <a:t>More </a:t>
            </a:r>
            <a:r>
              <a:rPr lang="en-GB" dirty="0"/>
              <a:t>recently, complaints about A&amp;SP’s refusal to investigate were elevated to the Independent Office for Police Conduct (IOPC) but in common with the latter’s much-publicised failure over Operation Midland, the IOPC merely referred the complaint back to A&amp;SP. </a:t>
            </a:r>
            <a:r>
              <a:rPr lang="en-GB" dirty="0" smtClean="0"/>
              <a:t>						</a:t>
            </a:r>
          </a:p>
          <a:p>
            <a:pPr algn="just"/>
            <a:r>
              <a:rPr lang="en-GB" dirty="0" smtClean="0"/>
              <a:t>An </a:t>
            </a:r>
            <a:r>
              <a:rPr lang="en-GB" dirty="0"/>
              <a:t>official request for HM Inspectorate of Constabulary (HMIC) to launch an investigation into the matter is presently being blocked by the Minister for </a:t>
            </a:r>
            <a:r>
              <a:rPr lang="en-GB" dirty="0" smtClean="0"/>
              <a:t>Policing, Rt. Hon Kit Malthouse MP. 			</a:t>
            </a:r>
          </a:p>
          <a:p>
            <a:pPr algn="just"/>
            <a:r>
              <a:rPr lang="en-GB" dirty="0" smtClean="0"/>
              <a:t>Policing is now </a:t>
            </a:r>
            <a:r>
              <a:rPr lang="en-GB" dirty="0"/>
              <a:t>“à la carte” - to </a:t>
            </a:r>
            <a:r>
              <a:rPr lang="en-GB" dirty="0" smtClean="0"/>
              <a:t>be conducted</a:t>
            </a:r>
            <a:r>
              <a:rPr lang="en-GB" dirty="0"/>
              <a:t>, when it suits the authorities – but not, when it doesn’t</a:t>
            </a:r>
            <a:r>
              <a:rPr lang="en-GB" dirty="0" smtClean="0"/>
              <a:t>. </a:t>
            </a:r>
            <a:r>
              <a:rPr lang="en-GB" baseline="30000" dirty="0" smtClean="0"/>
              <a:t>32</a:t>
            </a:r>
            <a:r>
              <a:rPr lang="en-GB" dirty="0" smtClean="0"/>
              <a:t>   </a:t>
            </a:r>
            <a:endParaRPr lang="en-GB" dirty="0"/>
          </a:p>
          <a:p>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28</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27771044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Lloyds cover up</a:t>
            </a:r>
            <a:br>
              <a:rPr lang="en-GB" sz="2800" dirty="0"/>
            </a:br>
            <a:r>
              <a:rPr lang="en-GB" sz="2800" dirty="0" smtClean="0"/>
              <a:t>Solicitors Regulation Authority (SRA) </a:t>
            </a:r>
            <a:r>
              <a:rPr lang="en-GB" sz="2800" baseline="30000" dirty="0" smtClean="0"/>
              <a:t>33</a:t>
            </a:r>
            <a:endParaRPr lang="en-GB" sz="2800" dirty="0"/>
          </a:p>
        </p:txBody>
      </p:sp>
      <p:sp>
        <p:nvSpPr>
          <p:cNvPr id="3" name="Content Placeholder 2"/>
          <p:cNvSpPr>
            <a:spLocks noGrp="1"/>
          </p:cNvSpPr>
          <p:nvPr>
            <p:ph idx="1"/>
          </p:nvPr>
        </p:nvSpPr>
        <p:spPr>
          <a:xfrm>
            <a:off x="467544" y="2132856"/>
            <a:ext cx="8229600" cy="4320480"/>
          </a:xfrm>
        </p:spPr>
        <p:txBody>
          <a:bodyPr>
            <a:normAutofit fontScale="55000" lnSpcReduction="20000"/>
          </a:bodyPr>
          <a:lstStyle/>
          <a:p>
            <a:pPr algn="just"/>
            <a:r>
              <a:rPr lang="en-GB" dirty="0" smtClean="0"/>
              <a:t>The SRA has deliberately failed to take any meaningful action against large and medium-sized firms of solicitors or individual solicitors, who act or have acted for the major banks. 				</a:t>
            </a:r>
          </a:p>
          <a:p>
            <a:pPr algn="just"/>
            <a:r>
              <a:rPr lang="en-GB" dirty="0" smtClean="0"/>
              <a:t>In July 2020, the All Party Parliamentary Group (APPG) for Fair </a:t>
            </a:r>
            <a:r>
              <a:rPr lang="en-GB" dirty="0"/>
              <a:t>B</a:t>
            </a:r>
            <a:r>
              <a:rPr lang="en-GB" dirty="0" smtClean="0"/>
              <a:t>usiness </a:t>
            </a:r>
            <a:r>
              <a:rPr lang="en-GB" dirty="0"/>
              <a:t>B</a:t>
            </a:r>
            <a:r>
              <a:rPr lang="en-GB" dirty="0" smtClean="0"/>
              <a:t>anking lodged a complaint with the SRA regarding Herbert Smith Freehills entitled “The Lloyds Banking Group Reading Fraud – undermining confidence in the legal profession”. However, no action has been taken against the firm.									</a:t>
            </a:r>
          </a:p>
          <a:p>
            <a:pPr algn="just"/>
            <a:r>
              <a:rPr lang="en-GB" dirty="0" smtClean="0"/>
              <a:t>In 2008/2010, the SRA also failed to take any action following an investigation into the Bristol-based solicitors, Burges Salmon, which was used by Lloyds Bristol Recoveries. This encompassed its senior partner, together with 61 staff and partners.  Burges Salmon have had demonstrable links to the </a:t>
            </a:r>
            <a:r>
              <a:rPr lang="en-GB" dirty="0" err="1" smtClean="0"/>
              <a:t>HBoS</a:t>
            </a:r>
            <a:r>
              <a:rPr lang="en-GB" dirty="0" smtClean="0"/>
              <a:t> Reading fraud. In 2014/16, a second investigation into a solicitor, formerly of Burges Salmon and had acted previously for Lloyds Recoveries Bristol and UK Acorn Finance was so engineered that ultimately, no action was taken against him or his firm.										</a:t>
            </a:r>
          </a:p>
          <a:p>
            <a:pPr algn="just"/>
            <a:r>
              <a:rPr lang="en-GB" dirty="0" smtClean="0"/>
              <a:t>A complaint of serious professional misconduct regarding TLT, the Bristol-firm of solicitors presently used by Lloyds Banking Group, has also been ignored by the SRA and no action taken.										</a:t>
            </a:r>
          </a:p>
          <a:p>
            <a:pPr algn="just"/>
            <a:r>
              <a:rPr lang="en-GB" dirty="0" smtClean="0"/>
              <a:t>Meanwhile, in July 2020, the SRA announced plans to reduce the compensation payable to clients, who have suffered loss due to a solicitor’s dishonesty or failure to account for client money. The regulator is seeking to reduce this from £2mn to £500,000 but has been opposed by the Legal Services Board, which recognises the deliberate injustice, which this move represents. </a:t>
            </a:r>
            <a:r>
              <a:rPr lang="en-GB" baseline="30000" dirty="0" smtClean="0"/>
              <a:t>34</a:t>
            </a:r>
            <a:r>
              <a:rPr lang="en-GB" dirty="0" smtClean="0"/>
              <a:t> </a:t>
            </a:r>
          </a:p>
          <a:p>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29</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844295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Lloyds</a:t>
            </a:r>
            <a:endParaRPr lang="en-GB" dirty="0"/>
          </a:p>
        </p:txBody>
      </p:sp>
      <p:sp>
        <p:nvSpPr>
          <p:cNvPr id="3" name="Content Placeholder 2"/>
          <p:cNvSpPr>
            <a:spLocks noGrp="1"/>
          </p:cNvSpPr>
          <p:nvPr>
            <p:ph idx="1"/>
          </p:nvPr>
        </p:nvSpPr>
        <p:spPr>
          <a:xfrm>
            <a:off x="467544" y="1124744"/>
            <a:ext cx="8229600" cy="4525963"/>
          </a:xfrm>
        </p:spPr>
        <p:txBody>
          <a:bodyPr>
            <a:normAutofit/>
          </a:bodyPr>
          <a:lstStyle/>
          <a:p>
            <a:pPr marL="0" indent="0">
              <a:buNone/>
            </a:pPr>
            <a:endParaRPr lang="en-GB" dirty="0" smtClean="0"/>
          </a:p>
          <a:p>
            <a:pPr marL="0" indent="0">
              <a:buNone/>
            </a:pPr>
            <a:r>
              <a:rPr lang="en-GB" dirty="0" smtClean="0"/>
              <a:t>“This is the true story of another national scandal. It is the story of how a leading British bank abused its power, betrayed our trust and shattered the lives of thousands of people – and how the Government and every arm of state have helped to cover up its wrongdoing.”</a:t>
            </a:r>
          </a:p>
          <a:p>
            <a:pPr marL="0" indent="0">
              <a:buNone/>
            </a:pPr>
            <a:endParaRPr lang="en-GB" dirty="0" smtClean="0"/>
          </a:p>
          <a:p>
            <a:pPr marL="0" indent="0">
              <a:buNone/>
            </a:pPr>
            <a:r>
              <a:rPr lang="en-GB" sz="2400" i="1" dirty="0" smtClean="0"/>
              <a:t>Lloyds Bank Victims Group</a:t>
            </a:r>
            <a:endParaRPr lang="en-GB" sz="2400" i="1"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3</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30977121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Lloyds cover up</a:t>
            </a:r>
            <a:br>
              <a:rPr lang="en-GB" sz="2800" dirty="0" smtClean="0"/>
            </a:br>
            <a:r>
              <a:rPr lang="en-GB" sz="2800" dirty="0" smtClean="0"/>
              <a:t>FRC / ICAEW / RICS</a:t>
            </a:r>
            <a:endParaRPr lang="en-GB" sz="2800" dirty="0"/>
          </a:p>
        </p:txBody>
      </p:sp>
      <p:sp>
        <p:nvSpPr>
          <p:cNvPr id="3" name="Content Placeholder 2"/>
          <p:cNvSpPr>
            <a:spLocks noGrp="1"/>
          </p:cNvSpPr>
          <p:nvPr>
            <p:ph idx="1"/>
          </p:nvPr>
        </p:nvSpPr>
        <p:spPr>
          <a:xfrm>
            <a:off x="457200" y="2060848"/>
            <a:ext cx="8229600" cy="4320480"/>
          </a:xfrm>
        </p:spPr>
        <p:txBody>
          <a:bodyPr>
            <a:normAutofit fontScale="62500" lnSpcReduction="20000"/>
          </a:bodyPr>
          <a:lstStyle/>
          <a:p>
            <a:pPr algn="just"/>
            <a:r>
              <a:rPr lang="en-GB" dirty="0" smtClean="0"/>
              <a:t>In December 2018, an independent review under Sir John Kingman concluded that the Financial Reporting Council (FRC), the audit and governance regulator, was not fit for purpose. However, despite his recommendation of its replacement with the Audit, Governance &amp; Regulatory Authority (ARGA) and subsequent scandals, more than two years later nothing has been done. </a:t>
            </a:r>
            <a:r>
              <a:rPr lang="en-GB" baseline="30000" dirty="0" smtClean="0"/>
              <a:t>35</a:t>
            </a:r>
            <a:r>
              <a:rPr lang="en-GB" dirty="0" smtClean="0"/>
              <a:t>								</a:t>
            </a:r>
          </a:p>
          <a:p>
            <a:pPr algn="just"/>
            <a:r>
              <a:rPr lang="en-GB" dirty="0" smtClean="0"/>
              <a:t>The Institute of Chartered Accountants of England &amp; Wales (ICAEW) has refused repeated requests to read a detailed barrister’s opinion regarding criminal wrongdoing by Price Waterhouse Coopers in a major case of Lloyds’ impropriety and fraud. Our evidence suggest that this is not an isolated example of major wrongdoing by the firm.							 </a:t>
            </a:r>
          </a:p>
          <a:p>
            <a:pPr algn="just"/>
            <a:r>
              <a:rPr lang="en-GB" dirty="0" smtClean="0"/>
              <a:t>KPMG was heavily implicated in serious wrongdoing in the Turnbull report, which involved </a:t>
            </a:r>
            <a:r>
              <a:rPr lang="en-GB" dirty="0" err="1" smtClean="0"/>
              <a:t>HBoS’</a:t>
            </a:r>
            <a:r>
              <a:rPr lang="en-GB" dirty="0" smtClean="0"/>
              <a:t> senior management and a £40bn hole in its 2007 accounts, which the accounting firm overlooked. </a:t>
            </a:r>
            <a:r>
              <a:rPr lang="en-GB" baseline="30000" dirty="0" smtClean="0"/>
              <a:t>36</a:t>
            </a:r>
            <a:r>
              <a:rPr lang="en-GB" dirty="0" smtClean="0"/>
              <a:t>  In 2013, John Griffith-Jones, senior partner of KPMG (UK) at the time of the failed </a:t>
            </a:r>
            <a:r>
              <a:rPr lang="en-GB" dirty="0" err="1" smtClean="0"/>
              <a:t>HBoS</a:t>
            </a:r>
            <a:r>
              <a:rPr lang="en-GB" dirty="0" smtClean="0"/>
              <a:t> audit, was appointed as the first chairman of the supposedly reformed Financial Conduct Authority (FCA).							</a:t>
            </a:r>
          </a:p>
          <a:p>
            <a:pPr algn="just"/>
            <a:r>
              <a:rPr lang="en-GB" dirty="0" smtClean="0"/>
              <a:t>The Royal Institution of Chartered Surveyors (RICS) deliberately failed to investigate complaints of serious wrongdoing by Lloyds’ </a:t>
            </a:r>
            <a:r>
              <a:rPr lang="en-GB" dirty="0" err="1" smtClean="0"/>
              <a:t>unlicenced</a:t>
            </a:r>
            <a:r>
              <a:rPr lang="en-GB" dirty="0" smtClean="0"/>
              <a:t> and invalidly appointed LPA receivers. It is clear that like SRA and ICAEW, it intends to act as the trade body for its profession and protect its members against such accusations.</a:t>
            </a:r>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30</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12081407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6"/>
            <a:ext cx="7772400" cy="4464496"/>
          </a:xfrm>
        </p:spPr>
        <p:txBody>
          <a:bodyPr>
            <a:normAutofit fontScale="90000"/>
          </a:bodyPr>
          <a:lstStyle/>
          <a:p>
            <a:r>
              <a:rPr lang="en-GB" dirty="0"/>
              <a:t/>
            </a:r>
            <a:br>
              <a:rPr lang="en-GB" dirty="0"/>
            </a:br>
            <a:r>
              <a:rPr lang="en-GB" dirty="0"/>
              <a:t>    </a:t>
            </a:r>
            <a:br>
              <a:rPr lang="en-GB" dirty="0"/>
            </a:br>
            <a:r>
              <a:rPr lang="en-GB" dirty="0"/>
              <a:t/>
            </a:r>
            <a:br>
              <a:rPr lang="en-GB" dirty="0"/>
            </a:br>
            <a:r>
              <a:rPr lang="en-GB" dirty="0"/>
              <a:t/>
            </a:r>
            <a:br>
              <a:rPr lang="en-GB" dirty="0"/>
            </a:br>
            <a:r>
              <a:rPr lang="en-GB" dirty="0"/>
              <a:t/>
            </a:r>
            <a:br>
              <a:rPr lang="en-GB" dirty="0"/>
            </a:br>
            <a:r>
              <a:rPr lang="en-GB" dirty="0"/>
              <a:t/>
            </a:r>
            <a:br>
              <a:rPr lang="en-GB" dirty="0"/>
            </a:br>
            <a:r>
              <a:rPr lang="en-GB" dirty="0"/>
              <a:t/>
            </a:r>
            <a:br>
              <a:rPr lang="en-GB" dirty="0"/>
            </a:br>
            <a:endParaRPr lang="en-GB" sz="2700" dirty="0">
              <a:solidFill>
                <a:schemeClr val="bg1">
                  <a:lumMod val="50000"/>
                </a:schemeClr>
              </a:solidFill>
            </a:endParaRPr>
          </a:p>
        </p:txBody>
      </p:sp>
      <p:sp>
        <p:nvSpPr>
          <p:cNvPr id="3" name="Subtitle 2"/>
          <p:cNvSpPr>
            <a:spLocks noGrp="1"/>
          </p:cNvSpPr>
          <p:nvPr>
            <p:ph type="subTitle" idx="1"/>
          </p:nvPr>
        </p:nvSpPr>
        <p:spPr>
          <a:xfrm>
            <a:off x="1371600" y="4077072"/>
            <a:ext cx="6400800" cy="2160240"/>
          </a:xfrm>
        </p:spPr>
        <p:txBody>
          <a:bodyPr>
            <a:normAutofit/>
          </a:bodyPr>
          <a:lstStyle/>
          <a:p>
            <a:endParaRPr lang="en-GB" sz="2400" dirty="0"/>
          </a:p>
          <a:p>
            <a:endParaRPr lang="en-GB" sz="2400" dirty="0"/>
          </a:p>
        </p:txBody>
      </p:sp>
      <p:sp>
        <p:nvSpPr>
          <p:cNvPr id="6" name="Subtitle 2"/>
          <p:cNvSpPr txBox="1">
            <a:spLocks/>
          </p:cNvSpPr>
          <p:nvPr/>
        </p:nvSpPr>
        <p:spPr>
          <a:xfrm>
            <a:off x="1524000" y="3212976"/>
            <a:ext cx="6400800" cy="122413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GB" sz="2400" dirty="0">
              <a:solidFill>
                <a:schemeClr val="tx1">
                  <a:tint val="75000"/>
                </a:schemeClr>
              </a:solidFill>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000" b="0" i="1"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4" name="Rectangle 3">
            <a:extLst>
              <a:ext uri="{FF2B5EF4-FFF2-40B4-BE49-F238E27FC236}">
                <a16:creationId xmlns:a16="http://schemas.microsoft.com/office/drawing/2014/main" xmlns="" id="{D29D5640-37B6-439A-BC30-6C1753F88224}"/>
              </a:ext>
            </a:extLst>
          </p:cNvPr>
          <p:cNvSpPr/>
          <p:nvPr/>
        </p:nvSpPr>
        <p:spPr>
          <a:xfrm>
            <a:off x="683568" y="1628803"/>
            <a:ext cx="8079432" cy="3231654"/>
          </a:xfrm>
          <a:prstGeom prst="rect">
            <a:avLst/>
          </a:prstGeom>
        </p:spPr>
        <p:txBody>
          <a:bodyPr wrap="square">
            <a:spAutoFit/>
          </a:bodyPr>
          <a:lstStyle/>
          <a:p>
            <a:pPr algn="ctr"/>
            <a:endParaRPr lang="en-GB" sz="4800" dirty="0"/>
          </a:p>
          <a:p>
            <a:pPr algn="ctr"/>
            <a:r>
              <a:rPr lang="en-GB" sz="4800" dirty="0" smtClean="0"/>
              <a:t>3. THE REAL CASUALTIES</a:t>
            </a:r>
            <a:r>
              <a:rPr lang="en-GB" sz="2000" dirty="0"/>
              <a:t/>
            </a:r>
            <a:br>
              <a:rPr lang="en-GB" sz="2000" dirty="0"/>
            </a:br>
            <a:endParaRPr lang="en-GB" sz="2000" dirty="0" smtClean="0"/>
          </a:p>
          <a:p>
            <a:pPr algn="ctr"/>
            <a:r>
              <a:rPr lang="en-GB" sz="2000" dirty="0"/>
              <a:t/>
            </a:r>
            <a:br>
              <a:rPr lang="en-GB" sz="2000" dirty="0"/>
            </a:br>
            <a:endParaRPr lang="en-GB" sz="2000" dirty="0"/>
          </a:p>
          <a:p>
            <a:pPr algn="ctr"/>
            <a:r>
              <a:rPr lang="en-GB" sz="2400" dirty="0"/>
              <a:t/>
            </a:r>
            <a:br>
              <a:rPr lang="en-GB" sz="2400" dirty="0"/>
            </a:br>
            <a:endParaRPr lang="en-GB" sz="2400" dirty="0"/>
          </a:p>
        </p:txBody>
      </p:sp>
    </p:spTree>
    <p:extLst>
      <p:ext uri="{BB962C8B-B14F-4D97-AF65-F5344CB8AC3E}">
        <p14:creationId xmlns:p14="http://schemas.microsoft.com/office/powerpoint/2010/main" val="17543569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1. </a:t>
            </a:r>
            <a:r>
              <a:rPr lang="en-GB" sz="2800" dirty="0"/>
              <a:t>V</a:t>
            </a:r>
            <a:r>
              <a:rPr lang="en-GB" sz="2800" dirty="0" smtClean="0"/>
              <a:t>ictims</a:t>
            </a:r>
            <a:endParaRPr lang="en-GB" sz="2800" dirty="0"/>
          </a:p>
        </p:txBody>
      </p:sp>
      <p:sp>
        <p:nvSpPr>
          <p:cNvPr id="3" name="Content Placeholder 2"/>
          <p:cNvSpPr>
            <a:spLocks noGrp="1"/>
          </p:cNvSpPr>
          <p:nvPr>
            <p:ph idx="1"/>
          </p:nvPr>
        </p:nvSpPr>
        <p:spPr>
          <a:xfrm>
            <a:off x="457200" y="2060848"/>
            <a:ext cx="8229600" cy="4065315"/>
          </a:xfrm>
        </p:spPr>
        <p:txBody>
          <a:bodyPr>
            <a:normAutofit/>
          </a:bodyPr>
          <a:lstStyle/>
          <a:p>
            <a:pPr algn="just"/>
            <a:r>
              <a:rPr lang="en-GB" sz="1900" dirty="0" smtClean="0"/>
              <a:t>The victims, whose lives have been wrecked by banking misconduct and fraud, dating back more than a decade.							</a:t>
            </a:r>
          </a:p>
          <a:p>
            <a:pPr algn="just"/>
            <a:r>
              <a:rPr lang="en-GB" sz="1900" dirty="0" smtClean="0"/>
              <a:t>They are currently being actively denied justice by: The Home Secretary – National Crime Agency – Avon &amp; Somerset Police – BBRS – and of course, Lloyds Bank. </a:t>
            </a:r>
            <a:r>
              <a:rPr lang="en-GB" sz="1900" baseline="30000" dirty="0" smtClean="0"/>
              <a:t>37</a:t>
            </a:r>
            <a:r>
              <a:rPr lang="en-GB" sz="1900" dirty="0" smtClean="0"/>
              <a:t>							</a:t>
            </a:r>
          </a:p>
          <a:p>
            <a:pPr algn="just"/>
            <a:r>
              <a:rPr lang="en-GB" sz="1900" dirty="0" smtClean="0"/>
              <a:t>The new Lloyds chairman, Robin </a:t>
            </a:r>
            <a:r>
              <a:rPr lang="en-GB" sz="1900" dirty="0" err="1" smtClean="0"/>
              <a:t>Budenberg</a:t>
            </a:r>
            <a:r>
              <a:rPr lang="en-GB" sz="1900" dirty="0" smtClean="0"/>
              <a:t> received our 94-page report, “The Lloyds Omnibus of press releases” at a meeting on 17</a:t>
            </a:r>
            <a:r>
              <a:rPr lang="en-GB" sz="1900" baseline="30000" dirty="0" smtClean="0"/>
              <a:t>th</a:t>
            </a:r>
            <a:r>
              <a:rPr lang="en-GB" sz="1900" dirty="0" smtClean="0"/>
              <a:t> January. He then referred everything to their lawyers and is continuing to play for time.</a:t>
            </a:r>
          </a:p>
          <a:p>
            <a:pPr marL="0" indent="0" algn="just">
              <a:buNone/>
            </a:pPr>
            <a:endParaRPr lang="en-GB" sz="1900" dirty="0"/>
          </a:p>
          <a:p>
            <a:pPr marL="0" indent="0" algn="just">
              <a:buNone/>
            </a:pPr>
            <a:endParaRPr lang="en-GB" sz="2800"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32</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40934228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2. The Rule of Law </a:t>
            </a:r>
            <a:r>
              <a:rPr lang="en-GB" sz="2800" baseline="30000" dirty="0" smtClean="0"/>
              <a:t>38</a:t>
            </a:r>
            <a:endParaRPr lang="en-GB" sz="2800" dirty="0"/>
          </a:p>
        </p:txBody>
      </p:sp>
      <p:sp>
        <p:nvSpPr>
          <p:cNvPr id="3" name="Content Placeholder 2"/>
          <p:cNvSpPr>
            <a:spLocks noGrp="1"/>
          </p:cNvSpPr>
          <p:nvPr>
            <p:ph idx="1"/>
          </p:nvPr>
        </p:nvSpPr>
        <p:spPr>
          <a:xfrm>
            <a:off x="457200" y="1916832"/>
            <a:ext cx="8229600" cy="4320480"/>
          </a:xfrm>
        </p:spPr>
        <p:txBody>
          <a:bodyPr>
            <a:noAutofit/>
          </a:bodyPr>
          <a:lstStyle/>
          <a:p>
            <a:pPr algn="just"/>
            <a:r>
              <a:rPr lang="en-GB" sz="1800" dirty="0" smtClean="0"/>
              <a:t>The Rule of Law is a fundamental principle of our democracy, and at its heart, lies the equality of all before the law.								</a:t>
            </a:r>
          </a:p>
          <a:p>
            <a:pPr algn="just"/>
            <a:r>
              <a:rPr lang="en-GB" sz="1800" dirty="0" smtClean="0"/>
              <a:t>However, our Government regards the Rule of Law as something, which can be </a:t>
            </a:r>
            <a:r>
              <a:rPr lang="en-GB" sz="1800" dirty="0" err="1" smtClean="0"/>
              <a:t>overidden</a:t>
            </a:r>
            <a:r>
              <a:rPr lang="en-GB" sz="1800" dirty="0" smtClean="0"/>
              <a:t> and ignored when it suits or manipulated to advantage.				</a:t>
            </a:r>
          </a:p>
          <a:p>
            <a:pPr algn="just"/>
            <a:r>
              <a:rPr lang="en-GB" sz="1800" dirty="0"/>
              <a:t>The Law </a:t>
            </a:r>
            <a:r>
              <a:rPr lang="en-GB" sz="1800" dirty="0" smtClean="0"/>
              <a:t>is now used </a:t>
            </a:r>
            <a:r>
              <a:rPr lang="en-GB" sz="1800" dirty="0"/>
              <a:t>to control and constrain the mass of the population but financial elites are more confident than ever that laws and oversight apply to them in name only</a:t>
            </a:r>
            <a:r>
              <a:rPr lang="en-GB" sz="1800" dirty="0" smtClean="0"/>
              <a:t>.							</a:t>
            </a:r>
            <a:endParaRPr lang="en-GB" sz="1800" dirty="0"/>
          </a:p>
          <a:p>
            <a:pPr algn="just"/>
            <a:r>
              <a:rPr lang="en-GB" sz="1800" dirty="0" smtClean="0"/>
              <a:t>Heavyweight firms of lawyers engaged by the Post Office and Lloyds have used their clients’ seemingly unlimited resources to abuse the law and due process.</a:t>
            </a:r>
          </a:p>
          <a:p>
            <a:pPr algn="just"/>
            <a:endParaRPr lang="en-GB" sz="1800" dirty="0"/>
          </a:p>
          <a:p>
            <a:pPr algn="just"/>
            <a:endParaRPr lang="en-GB" sz="1800" dirty="0" smtClean="0"/>
          </a:p>
        </p:txBody>
      </p:sp>
      <p:sp>
        <p:nvSpPr>
          <p:cNvPr id="5" name="Slide Number Placeholder 4"/>
          <p:cNvSpPr>
            <a:spLocks noGrp="1"/>
          </p:cNvSpPr>
          <p:nvPr>
            <p:ph type="sldNum" sz="quarter" idx="12"/>
          </p:nvPr>
        </p:nvSpPr>
        <p:spPr/>
        <p:txBody>
          <a:bodyPr/>
          <a:lstStyle/>
          <a:p>
            <a:fld id="{6D97B597-DB5C-49A7-8AF5-93AFC7E04E1F}" type="slidenum">
              <a:rPr lang="en-GB" smtClean="0"/>
              <a:pPr/>
              <a:t>33</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36708225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3. Our country and its reputation </a:t>
            </a:r>
            <a:r>
              <a:rPr lang="en-GB" sz="2800" baseline="30000" dirty="0" smtClean="0"/>
              <a:t>39</a:t>
            </a:r>
            <a:endParaRPr lang="en-GB" sz="2800" dirty="0"/>
          </a:p>
        </p:txBody>
      </p:sp>
      <p:sp>
        <p:nvSpPr>
          <p:cNvPr id="3" name="Content Placeholder 2"/>
          <p:cNvSpPr>
            <a:spLocks noGrp="1"/>
          </p:cNvSpPr>
          <p:nvPr>
            <p:ph idx="1"/>
          </p:nvPr>
        </p:nvSpPr>
        <p:spPr>
          <a:xfrm>
            <a:off x="457200" y="1844824"/>
            <a:ext cx="8229600" cy="4281339"/>
          </a:xfrm>
        </p:spPr>
        <p:txBody>
          <a:bodyPr>
            <a:normAutofit fontScale="55000" lnSpcReduction="20000"/>
          </a:bodyPr>
          <a:lstStyle/>
          <a:p>
            <a:pPr algn="just"/>
            <a:r>
              <a:rPr lang="en-GB" sz="2800" dirty="0" smtClean="0"/>
              <a:t>Our international reputation is falling sharply, with the UK now regarded by Europe and the US as untrustworthy.								</a:t>
            </a:r>
          </a:p>
          <a:p>
            <a:pPr algn="just"/>
            <a:r>
              <a:rPr lang="en-GB" sz="2800" dirty="0" smtClean="0"/>
              <a:t>The EU is withholding agreement with regard to the City of London over equivalence because it no longer trusts us. It is absolutely right not to do so.				</a:t>
            </a:r>
          </a:p>
          <a:p>
            <a:pPr algn="just"/>
            <a:r>
              <a:rPr lang="en-GB" sz="2800" dirty="0" smtClean="0"/>
              <a:t>The UK’s disregard for international law is continuing to highlighted with respect to the Northern Ireland protocol. However, this is just one aspect of a considerably more serious malaise.										</a:t>
            </a:r>
          </a:p>
          <a:p>
            <a:pPr algn="just"/>
            <a:r>
              <a:rPr lang="en-GB" sz="2800" dirty="0" smtClean="0"/>
              <a:t>Our regulatory and prosecutorial systems are rotten. Their comprehensive failures have also been covered up by the continued silence of opposition parties in </a:t>
            </a:r>
            <a:r>
              <a:rPr lang="en-GB" sz="2800" dirty="0"/>
              <a:t>Parliament and a </a:t>
            </a:r>
            <a:r>
              <a:rPr lang="en-GB" sz="2800" dirty="0" smtClean="0"/>
              <a:t>largely complicit </a:t>
            </a:r>
            <a:r>
              <a:rPr lang="en-GB" sz="2800" dirty="0"/>
              <a:t>press &amp; </a:t>
            </a:r>
            <a:r>
              <a:rPr lang="en-GB" sz="2800" dirty="0" smtClean="0"/>
              <a:t>media, which depends heavily on the major banks for advertising.					</a:t>
            </a:r>
          </a:p>
          <a:p>
            <a:pPr algn="just"/>
            <a:r>
              <a:rPr lang="en-GB" sz="2800" dirty="0" smtClean="0"/>
              <a:t>With an 80 seat majority, the Government believes that it can maintain the cover up, that the wider public do not understand or even if they do, they will not care. Clearly, this attitude is deeply improper.									</a:t>
            </a:r>
          </a:p>
          <a:p>
            <a:pPr algn="just"/>
            <a:r>
              <a:rPr lang="en-GB" sz="2800" dirty="0"/>
              <a:t>T</a:t>
            </a:r>
            <a:r>
              <a:rPr lang="en-GB" sz="2800" dirty="0" smtClean="0"/>
              <a:t>he greatest casualty in all this is our country and its reputation. 			</a:t>
            </a:r>
            <a:endParaRPr lang="en-GB" sz="2800" b="1" dirty="0"/>
          </a:p>
          <a:p>
            <a:pPr marL="0" indent="0" algn="just">
              <a:buNone/>
            </a:pPr>
            <a:r>
              <a:rPr lang="en-GB" sz="2800" b="1" dirty="0" smtClean="0"/>
              <a:t>	If no-one cares about this any longer, it will be time to say “Good night”.</a:t>
            </a:r>
          </a:p>
          <a:p>
            <a:pPr algn="just"/>
            <a:endParaRPr lang="en-GB" sz="2800" b="1" dirty="0" smtClean="0"/>
          </a:p>
          <a:p>
            <a:pPr marL="0" indent="0" algn="just">
              <a:buNone/>
            </a:pPr>
            <a:endParaRPr lang="en-GB" sz="2800" dirty="0"/>
          </a:p>
          <a:p>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34</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12787337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
            </a:r>
            <a:br>
              <a:rPr lang="en-GB" sz="2800" dirty="0" smtClean="0"/>
            </a:br>
            <a:r>
              <a:rPr lang="en-GB" sz="2800" dirty="0" smtClean="0"/>
              <a:t>Our </a:t>
            </a:r>
            <a:r>
              <a:rPr lang="en-GB" sz="2800" dirty="0"/>
              <a:t>A</a:t>
            </a:r>
            <a:r>
              <a:rPr lang="en-GB" sz="2800" dirty="0" smtClean="0"/>
              <a:t>ims</a:t>
            </a:r>
            <a:endParaRPr lang="en-GB" sz="2800" dirty="0"/>
          </a:p>
        </p:txBody>
      </p:sp>
      <p:sp>
        <p:nvSpPr>
          <p:cNvPr id="3" name="Content Placeholder 2"/>
          <p:cNvSpPr>
            <a:spLocks noGrp="1"/>
          </p:cNvSpPr>
          <p:nvPr>
            <p:ph idx="1"/>
          </p:nvPr>
        </p:nvSpPr>
        <p:spPr>
          <a:xfrm>
            <a:off x="457200" y="2204864"/>
            <a:ext cx="8229600" cy="4272136"/>
          </a:xfrm>
        </p:spPr>
        <p:txBody>
          <a:bodyPr>
            <a:normAutofit/>
          </a:bodyPr>
          <a:lstStyle/>
          <a:p>
            <a:r>
              <a:rPr lang="en-GB" b="1" dirty="0" smtClean="0"/>
              <a:t>Compensation </a:t>
            </a:r>
            <a:r>
              <a:rPr lang="en-GB" dirty="0" smtClean="0"/>
              <a:t>for Lloyds’ victims.				</a:t>
            </a:r>
          </a:p>
          <a:p>
            <a:r>
              <a:rPr lang="en-GB" dirty="0" smtClean="0"/>
              <a:t>A limited set of </a:t>
            </a:r>
            <a:r>
              <a:rPr lang="en-GB" b="1" dirty="0" smtClean="0"/>
              <a:t>prosecutions</a:t>
            </a:r>
            <a:r>
              <a:rPr lang="en-GB" dirty="0" smtClean="0"/>
              <a:t> – to ensure an immediate improvement in professional standards.							</a:t>
            </a:r>
          </a:p>
          <a:p>
            <a:r>
              <a:rPr lang="en-GB" b="1" dirty="0" smtClean="0"/>
              <a:t>Comprehensive reform </a:t>
            </a:r>
            <a:r>
              <a:rPr lang="en-GB" baseline="30000" dirty="0" smtClean="0"/>
              <a:t>40</a:t>
            </a:r>
            <a:r>
              <a:rPr lang="en-GB" b="1" dirty="0" smtClean="0"/>
              <a:t> </a:t>
            </a:r>
            <a:r>
              <a:rPr lang="en-GB" dirty="0" smtClean="0"/>
              <a:t>– everyone knows what needs to be done. We cannot continue as we are.</a:t>
            </a:r>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35</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23959625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References (1)</a:t>
            </a:r>
            <a:endParaRPr lang="en-GB" sz="2800" dirty="0"/>
          </a:p>
        </p:txBody>
      </p:sp>
      <p:sp>
        <p:nvSpPr>
          <p:cNvPr id="3" name="Content Placeholder 2"/>
          <p:cNvSpPr>
            <a:spLocks noGrp="1"/>
          </p:cNvSpPr>
          <p:nvPr>
            <p:ph idx="1"/>
          </p:nvPr>
        </p:nvSpPr>
        <p:spPr>
          <a:xfrm>
            <a:off x="457200" y="1556792"/>
            <a:ext cx="8229600" cy="4569371"/>
          </a:xfrm>
        </p:spPr>
        <p:txBody>
          <a:bodyPr>
            <a:normAutofit lnSpcReduction="10000"/>
          </a:bodyPr>
          <a:lstStyle/>
          <a:p>
            <a:pPr marL="0" indent="0">
              <a:buNone/>
            </a:pPr>
            <a:endParaRPr lang="en-GB" sz="1200" dirty="0" smtClean="0"/>
          </a:p>
          <a:p>
            <a:pPr marL="0" indent="0">
              <a:buNone/>
            </a:pPr>
            <a:r>
              <a:rPr lang="en-GB" sz="1200" dirty="0" smtClean="0"/>
              <a:t>(w) – available on our website </a:t>
            </a:r>
            <a:r>
              <a:rPr lang="en-GB" sz="1200" dirty="0" smtClean="0">
                <a:hlinkClick r:id="rId2"/>
              </a:rPr>
              <a:t>www.lloydsbankassetfrauds.com</a:t>
            </a:r>
            <a:endParaRPr lang="en-GB" sz="1200" dirty="0" smtClean="0"/>
          </a:p>
          <a:p>
            <a:pPr marL="0" indent="0">
              <a:buNone/>
            </a:pPr>
            <a:endParaRPr lang="en-GB" sz="1200" dirty="0" smtClean="0"/>
          </a:p>
          <a:p>
            <a:pPr marL="0" indent="0">
              <a:buNone/>
            </a:pPr>
            <a:r>
              <a:rPr lang="en-GB" sz="1200" dirty="0" smtClean="0"/>
              <a:t>1. </a:t>
            </a:r>
            <a:r>
              <a:rPr lang="en-GB" sz="1200" dirty="0"/>
              <a:t>Sources</a:t>
            </a:r>
            <a:r>
              <a:rPr lang="en-GB" sz="1200" dirty="0" smtClean="0"/>
              <a:t>: </a:t>
            </a:r>
            <a:r>
              <a:rPr lang="en-GB" sz="1200" dirty="0"/>
              <a:t>BBC Sounds </a:t>
            </a:r>
            <a:r>
              <a:rPr lang="en-GB" sz="1200" dirty="0">
                <a:hlinkClick r:id="rId3"/>
              </a:rPr>
              <a:t>https://</a:t>
            </a:r>
            <a:r>
              <a:rPr lang="en-GB" sz="1200" dirty="0" smtClean="0">
                <a:hlinkClick r:id="rId3"/>
              </a:rPr>
              <a:t>www.bbc.co.uk/sounds/series/m000jf7j</a:t>
            </a:r>
            <a:r>
              <a:rPr lang="en-GB" sz="1200" dirty="0" smtClean="0"/>
              <a:t>; also Paul Marshall “Scandal at the Post Office”, speech to University of Law, 3</a:t>
            </a:r>
            <a:r>
              <a:rPr lang="en-GB" sz="1200" baseline="30000" dirty="0" smtClean="0"/>
              <a:t>rd</a:t>
            </a:r>
            <a:r>
              <a:rPr lang="en-GB" sz="1200" dirty="0"/>
              <a:t> June 2021 </a:t>
            </a:r>
            <a:r>
              <a:rPr lang="en-GB" sz="1200" dirty="0">
                <a:hlinkClick r:id="rId4"/>
              </a:rPr>
              <a:t>https://</a:t>
            </a:r>
            <a:r>
              <a:rPr lang="en-GB" sz="1200" dirty="0" smtClean="0">
                <a:hlinkClick r:id="rId4"/>
              </a:rPr>
              <a:t>www.postofficetrial.com/2021/06/marshall-spells-it-out-speech-to.html</a:t>
            </a:r>
            <a:endParaRPr lang="en-GB" sz="1200" dirty="0" smtClean="0"/>
          </a:p>
          <a:p>
            <a:pPr marL="0" indent="0">
              <a:buNone/>
            </a:pPr>
            <a:r>
              <a:rPr lang="en-GB" sz="1200" dirty="0" smtClean="0"/>
              <a:t>2. Lloyds Omnibus edition of press releases (Dec 2020): </a:t>
            </a:r>
            <a:r>
              <a:rPr lang="en-GB" sz="1200" dirty="0"/>
              <a:t>s</a:t>
            </a:r>
            <a:r>
              <a:rPr lang="en-GB" sz="1200" dirty="0" smtClean="0"/>
              <a:t>ection 15. Lloyds’ Business Support turned into profit centre. (w)</a:t>
            </a:r>
          </a:p>
          <a:p>
            <a:pPr marL="0" indent="0">
              <a:buNone/>
            </a:pPr>
            <a:r>
              <a:rPr lang="en-GB" sz="1200" dirty="0" smtClean="0"/>
              <a:t>3. Post Office </a:t>
            </a:r>
            <a:r>
              <a:rPr lang="en-GB" sz="1200" dirty="0"/>
              <a:t>2020 annual report, page 14 </a:t>
            </a:r>
            <a:r>
              <a:rPr lang="en-GB" sz="1200" dirty="0">
                <a:hlinkClick r:id="rId5"/>
              </a:rPr>
              <a:t>https://</a:t>
            </a:r>
            <a:r>
              <a:rPr lang="en-GB" sz="1200" dirty="0" smtClean="0">
                <a:hlinkClick r:id="rId5"/>
              </a:rPr>
              <a:t>corporate.postoffice.co.uk/media/48552/pol-combined-ara-1920_2020-final-signed-incl-pwc.pdf</a:t>
            </a:r>
            <a:endParaRPr lang="en-GB" sz="1200" dirty="0" smtClean="0"/>
          </a:p>
          <a:p>
            <a:pPr marL="0" indent="0">
              <a:buNone/>
            </a:pPr>
            <a:r>
              <a:rPr lang="en-GB" sz="1200" dirty="0"/>
              <a:t>4</a:t>
            </a:r>
            <a:r>
              <a:rPr lang="en-GB" sz="1200" dirty="0" smtClean="0"/>
              <a:t>. Lloyds Omnibus, section 40. BBRS – deliberately deceitful, intentionally unjust. (w)</a:t>
            </a:r>
          </a:p>
          <a:p>
            <a:pPr marL="0" indent="0">
              <a:buNone/>
            </a:pPr>
            <a:r>
              <a:rPr lang="en-GB" sz="1200" dirty="0"/>
              <a:t>5</a:t>
            </a:r>
            <a:r>
              <a:rPr lang="en-GB" sz="1200" dirty="0" smtClean="0"/>
              <a:t>. Paul Marshall, speech to University of Law, 3</a:t>
            </a:r>
            <a:r>
              <a:rPr lang="en-GB" sz="1200" baseline="30000" dirty="0" smtClean="0"/>
              <a:t>rd</a:t>
            </a:r>
            <a:r>
              <a:rPr lang="en-GB" sz="1200" dirty="0" smtClean="0"/>
              <a:t> June, page 8.</a:t>
            </a:r>
          </a:p>
          <a:p>
            <a:pPr marL="0" indent="0">
              <a:buNone/>
            </a:pPr>
            <a:r>
              <a:rPr lang="en-GB" sz="1200" dirty="0"/>
              <a:t>6</a:t>
            </a:r>
            <a:r>
              <a:rPr lang="en-GB" sz="1200" dirty="0" smtClean="0"/>
              <a:t>. Treasury Select Committee report on SME Finance, October 2018, pp. 23-24.</a:t>
            </a:r>
          </a:p>
          <a:p>
            <a:pPr marL="0" indent="0">
              <a:buNone/>
            </a:pPr>
            <a:r>
              <a:rPr lang="en-GB" sz="1200" dirty="0"/>
              <a:t>7</a:t>
            </a:r>
            <a:r>
              <a:rPr lang="en-GB" sz="1200" dirty="0" smtClean="0"/>
              <a:t>. The Great Post Office Trial, episode 5.</a:t>
            </a:r>
          </a:p>
          <a:p>
            <a:pPr marL="0" indent="0">
              <a:buNone/>
            </a:pPr>
            <a:r>
              <a:rPr lang="en-GB" sz="1200" dirty="0" smtClean="0"/>
              <a:t>8. Paul Marshall, speech, page 3.</a:t>
            </a:r>
          </a:p>
          <a:p>
            <a:pPr marL="0" indent="0">
              <a:buNone/>
            </a:pPr>
            <a:r>
              <a:rPr lang="en-GB" sz="1200" dirty="0"/>
              <a:t>9</a:t>
            </a:r>
            <a:r>
              <a:rPr lang="en-GB" sz="1200" dirty="0" smtClean="0"/>
              <a:t>. Lloyds Omnibus, section 4 – Lloyds’ corruption of the Rule of Law; section 17 – Lloyds’ abuse of legal process; section 18 – Lloyds’ industrial forgery of signatures; section 20 – Lloyds’ Land Registry fraud; section 21 – Lloyds – insolvency and false bankruptcy; section 26 – Lloyds Banking Group – untouchable and above the law. (w)</a:t>
            </a:r>
          </a:p>
          <a:p>
            <a:pPr marL="0" indent="0">
              <a:buNone/>
            </a:pPr>
            <a:r>
              <a:rPr lang="en-GB" sz="1200" dirty="0" smtClean="0"/>
              <a:t>10. All Party Parliamentary Group (APPG) on fair business banking submission to Solicitors Regulation Authority re Herbert Smith Freehills “The Lloyds Banking Group Reading Fraud – undermining confidence in the legal profession” , July 2020.</a:t>
            </a:r>
          </a:p>
          <a:p>
            <a:pPr marL="0" indent="0">
              <a:buNone/>
            </a:pPr>
            <a:r>
              <a:rPr lang="en-GB" sz="1200" dirty="0" smtClean="0"/>
              <a:t>11. The Great Post Office trial, episodes 5 &amp; 6; Paul Marshall, speech, pp. 10-11.</a:t>
            </a:r>
          </a:p>
          <a:p>
            <a:pPr marL="228600" indent="-228600">
              <a:buAutoNum type="arabicPeriod" startAt="2"/>
            </a:pPr>
            <a:endParaRPr lang="en-GB" sz="1200" dirty="0" smtClean="0"/>
          </a:p>
          <a:p>
            <a:pPr marL="228600" indent="-228600">
              <a:buAutoNum type="arabicPeriod" startAt="2"/>
            </a:pPr>
            <a:endParaRPr lang="en-GB" sz="1200" dirty="0" smtClean="0"/>
          </a:p>
          <a:p>
            <a:pPr marL="0" indent="0">
              <a:buNone/>
            </a:pPr>
            <a:endParaRPr lang="en-GB" sz="1200" dirty="0" smtClean="0"/>
          </a:p>
          <a:p>
            <a:pPr marL="228600" indent="-228600">
              <a:buAutoNum type="arabicPeriod" startAt="3"/>
            </a:pPr>
            <a:endParaRPr lang="en-GB" sz="1200" dirty="0" smtClean="0"/>
          </a:p>
          <a:p>
            <a:pPr marL="228600" indent="-228600">
              <a:buAutoNum type="arabicPeriod" startAt="3"/>
            </a:pPr>
            <a:endParaRPr lang="en-GB" sz="1200" dirty="0" smtClean="0"/>
          </a:p>
          <a:p>
            <a:pPr marL="228600" indent="-228600">
              <a:buAutoNum type="arabicPeriod" startAt="3"/>
            </a:pPr>
            <a:endParaRPr lang="en-GB" sz="1200" dirty="0" smtClean="0"/>
          </a:p>
        </p:txBody>
      </p:sp>
      <p:sp>
        <p:nvSpPr>
          <p:cNvPr id="5" name="Slide Number Placeholder 4"/>
          <p:cNvSpPr>
            <a:spLocks noGrp="1"/>
          </p:cNvSpPr>
          <p:nvPr>
            <p:ph type="sldNum" sz="quarter" idx="12"/>
          </p:nvPr>
        </p:nvSpPr>
        <p:spPr/>
        <p:txBody>
          <a:bodyPr/>
          <a:lstStyle/>
          <a:p>
            <a:fld id="{6D97B597-DB5C-49A7-8AF5-93AFC7E04E1F}" type="slidenum">
              <a:rPr lang="en-GB" smtClean="0"/>
              <a:pPr/>
              <a:t>36</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21663666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References (2)</a:t>
            </a:r>
            <a:endParaRPr lang="en-GB" sz="2800" dirty="0"/>
          </a:p>
        </p:txBody>
      </p:sp>
      <p:sp>
        <p:nvSpPr>
          <p:cNvPr id="3" name="Content Placeholder 2"/>
          <p:cNvSpPr>
            <a:spLocks noGrp="1"/>
          </p:cNvSpPr>
          <p:nvPr>
            <p:ph idx="1"/>
          </p:nvPr>
        </p:nvSpPr>
        <p:spPr/>
        <p:txBody>
          <a:bodyPr>
            <a:normAutofit lnSpcReduction="10000"/>
          </a:bodyPr>
          <a:lstStyle/>
          <a:p>
            <a:pPr marL="0" indent="0">
              <a:buNone/>
            </a:pPr>
            <a:r>
              <a:rPr lang="en-GB" sz="1200" dirty="0" smtClean="0"/>
              <a:t>12. </a:t>
            </a:r>
            <a:r>
              <a:rPr lang="en-GB" sz="1200" dirty="0">
                <a:hlinkClick r:id="rId2"/>
              </a:rPr>
              <a:t>https://</a:t>
            </a:r>
            <a:r>
              <a:rPr lang="en-GB" sz="1200" dirty="0" smtClean="0">
                <a:hlinkClick r:id="rId2"/>
              </a:rPr>
              <a:t>www.theguardian.com/uk-news/2021/apr/23/court-clears-39-post-office-staff-convicted-due-to-corrupt-data</a:t>
            </a:r>
            <a:endParaRPr lang="en-GB" sz="1200" dirty="0" smtClean="0"/>
          </a:p>
          <a:p>
            <a:pPr marL="0" indent="0">
              <a:buNone/>
            </a:pPr>
            <a:r>
              <a:rPr lang="en-GB" sz="1200" dirty="0" smtClean="0"/>
              <a:t>13. Lloyds Omnibus: section 12 – </a:t>
            </a:r>
            <a:r>
              <a:rPr lang="en-GB" sz="1200" dirty="0" err="1" smtClean="0"/>
              <a:t>HBoS</a:t>
            </a:r>
            <a:r>
              <a:rPr lang="en-GB" sz="1200" dirty="0" smtClean="0"/>
              <a:t> Reading – three unnecessary reviews; section 13 – How the Cranston review was corrupted; section 14 – Dobbs report delayed – the corrupt farce over </a:t>
            </a:r>
            <a:r>
              <a:rPr lang="en-GB" sz="1200" dirty="0" err="1" smtClean="0"/>
              <a:t>HBoS</a:t>
            </a:r>
            <a:r>
              <a:rPr lang="en-GB" sz="1200" dirty="0" smtClean="0"/>
              <a:t> Reading marches on; also under Additional Releases: Lloyds’ update over </a:t>
            </a:r>
            <a:r>
              <a:rPr lang="en-GB" sz="1200" dirty="0" err="1" smtClean="0"/>
              <a:t>HBoS</a:t>
            </a:r>
            <a:r>
              <a:rPr lang="en-GB" sz="1200" dirty="0" smtClean="0"/>
              <a:t> Reading – utterly disgraceful. (w)</a:t>
            </a:r>
          </a:p>
          <a:p>
            <a:pPr marL="0" indent="0">
              <a:buNone/>
            </a:pPr>
            <a:r>
              <a:rPr lang="en-GB" sz="1200" dirty="0" smtClean="0"/>
              <a:t>14. Paul Marshall, speech, page 3.</a:t>
            </a:r>
          </a:p>
          <a:p>
            <a:pPr marL="0" indent="0">
              <a:buNone/>
            </a:pPr>
            <a:r>
              <a:rPr lang="en-GB" sz="1200" dirty="0" smtClean="0"/>
              <a:t>15. Additional Releases: The knighting of </a:t>
            </a:r>
            <a:r>
              <a:rPr lang="en-GB" sz="1200" dirty="0" err="1" smtClean="0"/>
              <a:t>Horta</a:t>
            </a:r>
            <a:r>
              <a:rPr lang="en-GB" sz="1200" dirty="0" smtClean="0"/>
              <a:t>-Osorio – the UK in deep water. (w)</a:t>
            </a:r>
          </a:p>
          <a:p>
            <a:pPr marL="0" indent="0">
              <a:buNone/>
            </a:pPr>
            <a:r>
              <a:rPr lang="en-GB" sz="1200" dirty="0" smtClean="0"/>
              <a:t>16. </a:t>
            </a:r>
            <a:r>
              <a:rPr lang="en-GB" sz="1200" dirty="0">
                <a:hlinkClick r:id="rId3"/>
              </a:rPr>
              <a:t>https://www.thecrownestate.co.uk/en-gb/about-us/our-people/the-board/robin-budenberg</a:t>
            </a:r>
            <a:r>
              <a:rPr lang="en-GB" sz="1200" dirty="0" smtClean="0">
                <a:hlinkClick r:id="rId3"/>
              </a:rPr>
              <a:t>/</a:t>
            </a:r>
            <a:endParaRPr lang="en-GB" sz="1200" dirty="0" smtClean="0"/>
          </a:p>
          <a:p>
            <a:pPr marL="0" indent="0">
              <a:buNone/>
            </a:pPr>
            <a:r>
              <a:rPr lang="en-GB" sz="1200" dirty="0" smtClean="0"/>
              <a:t>17. Paul Marshall, speech, especially pp. 9 -10.</a:t>
            </a:r>
          </a:p>
          <a:p>
            <a:pPr marL="0" indent="0">
              <a:buNone/>
            </a:pPr>
            <a:r>
              <a:rPr lang="en-GB" sz="1200" dirty="0" smtClean="0"/>
              <a:t>18. Ibid, page 11.</a:t>
            </a:r>
          </a:p>
          <a:p>
            <a:pPr marL="0" indent="0">
              <a:buNone/>
            </a:pPr>
            <a:r>
              <a:rPr lang="en-GB" sz="1200" dirty="0" smtClean="0"/>
              <a:t>19. Ibid, page 2.</a:t>
            </a:r>
          </a:p>
          <a:p>
            <a:pPr marL="0" indent="0">
              <a:buNone/>
            </a:pPr>
            <a:r>
              <a:rPr lang="en-GB" sz="1200" dirty="0" smtClean="0"/>
              <a:t>20. “Lloyds </a:t>
            </a:r>
            <a:r>
              <a:rPr lang="en-GB" sz="1200" dirty="0"/>
              <a:t>Asset Theft </a:t>
            </a:r>
            <a:r>
              <a:rPr lang="en-GB" sz="1200" dirty="0" smtClean="0"/>
              <a:t>Fraud” report </a:t>
            </a:r>
            <a:r>
              <a:rPr lang="en-GB" sz="1200" dirty="0"/>
              <a:t>provided to the Home Secretary, Rt. Hon </a:t>
            </a:r>
            <a:r>
              <a:rPr lang="en-GB" sz="1200" dirty="0" err="1"/>
              <a:t>Priti</a:t>
            </a:r>
            <a:r>
              <a:rPr lang="en-GB" sz="1200" dirty="0"/>
              <a:t> Patel </a:t>
            </a:r>
            <a:r>
              <a:rPr lang="en-GB" sz="1200" dirty="0" smtClean="0"/>
              <a:t>MP in </a:t>
            </a:r>
            <a:r>
              <a:rPr lang="en-GB" sz="1200" dirty="0"/>
              <a:t>June </a:t>
            </a:r>
            <a:r>
              <a:rPr lang="en-GB" sz="1200" dirty="0" smtClean="0"/>
              <a:t>2020 – table, page 12 – “Protecting the centre”. (w)</a:t>
            </a:r>
          </a:p>
          <a:p>
            <a:pPr marL="0" indent="0">
              <a:buNone/>
            </a:pPr>
            <a:r>
              <a:rPr lang="en-GB" sz="1200" dirty="0" smtClean="0"/>
              <a:t>21. </a:t>
            </a:r>
            <a:r>
              <a:rPr lang="en-GB" sz="1200" dirty="0">
                <a:hlinkClick r:id="rId4"/>
              </a:rPr>
              <a:t>https://</a:t>
            </a:r>
            <a:r>
              <a:rPr lang="en-GB" sz="1200" dirty="0" smtClean="0">
                <a:hlinkClick r:id="rId4"/>
              </a:rPr>
              <a:t>www.legislation.gov.uk/uksi/2011/2744/made</a:t>
            </a:r>
            <a:endParaRPr lang="en-GB" sz="1200" dirty="0" smtClean="0"/>
          </a:p>
          <a:p>
            <a:pPr marL="0" indent="0">
              <a:buNone/>
            </a:pPr>
            <a:r>
              <a:rPr lang="en-GB" sz="1200" dirty="0" smtClean="0"/>
              <a:t>22. The FCA’s leadership must resign, May 2021 (w)</a:t>
            </a:r>
          </a:p>
          <a:p>
            <a:pPr marL="0" indent="0">
              <a:buNone/>
            </a:pPr>
            <a:r>
              <a:rPr lang="en-GB" sz="1200" dirty="0" smtClean="0"/>
              <a:t>23. Lloyds Omnibus, section 33 – SFO – not serious about bank fraud &amp; not fit for purpose. (w)</a:t>
            </a:r>
          </a:p>
          <a:p>
            <a:pPr marL="0" indent="0">
              <a:buNone/>
            </a:pPr>
            <a:r>
              <a:rPr lang="en-GB" sz="1200" dirty="0" smtClean="0"/>
              <a:t>24. “High Level Fraud”, report by the former Police &amp; Crime </a:t>
            </a:r>
            <a:r>
              <a:rPr lang="en-GB" sz="1200" dirty="0" err="1" smtClean="0"/>
              <a:t>Comissioner</a:t>
            </a:r>
            <a:r>
              <a:rPr lang="en-GB" sz="1200" dirty="0" smtClean="0"/>
              <a:t> for Thames Valley, Anthony Stansfeld. (w)</a:t>
            </a:r>
          </a:p>
          <a:p>
            <a:pPr marL="0" indent="0">
              <a:buNone/>
            </a:pPr>
            <a:r>
              <a:rPr lang="en-GB" sz="1200" dirty="0" smtClean="0"/>
              <a:t>25. See “Serious Corporate Fraud in the UK”, May 2014 – report delivered to the Home Secretary, Rt. Hon Theresa May MP - available on request.</a:t>
            </a:r>
          </a:p>
          <a:p>
            <a:pPr marL="0" indent="0">
              <a:buNone/>
            </a:pPr>
            <a:r>
              <a:rPr lang="en-GB" sz="1200" dirty="0" smtClean="0"/>
              <a:t>26. Letter of SFO Director David Green to Rt. Hon Bill Wiggin MP, 20</a:t>
            </a:r>
            <a:r>
              <a:rPr lang="en-GB" sz="1200" baseline="30000" dirty="0" smtClean="0"/>
              <a:t>th</a:t>
            </a:r>
            <a:r>
              <a:rPr lang="en-GB" sz="1200" dirty="0" smtClean="0"/>
              <a:t> </a:t>
            </a:r>
            <a:r>
              <a:rPr lang="en-GB" sz="1200" dirty="0"/>
              <a:t>September 2016</a:t>
            </a:r>
            <a:r>
              <a:rPr lang="en-GB" sz="1200" dirty="0" smtClean="0"/>
              <a:t>.</a:t>
            </a:r>
          </a:p>
          <a:p>
            <a:pPr marL="0" indent="0">
              <a:buNone/>
            </a:pPr>
            <a:r>
              <a:rPr lang="en-GB" sz="1200" dirty="0" smtClean="0"/>
              <a:t>27. Lloyds Omnibus, section 18 – Lloyds’ industrial forgery of signatures; section 19 – Britain’s NCA – playing fast and loose with the Rule of Law. (w)</a:t>
            </a:r>
          </a:p>
          <a:p>
            <a:pPr marL="0" indent="0">
              <a:buNone/>
            </a:pPr>
            <a:r>
              <a:rPr lang="en-GB" sz="1200" dirty="0" smtClean="0"/>
              <a:t>28. Additional Releases: Lloyds &amp; the deliberate denial of justice. (w)</a:t>
            </a:r>
          </a:p>
          <a:p>
            <a:pPr marL="0" indent="0">
              <a:buNone/>
            </a:pPr>
            <a:r>
              <a:rPr lang="en-GB" sz="1200" dirty="0" smtClean="0"/>
              <a:t>29. Lloyds Asset Theft Fraud report, appendix 5: “The Gatekeepers”, pp. 30-31. (w)</a:t>
            </a:r>
          </a:p>
          <a:p>
            <a:pPr marL="0" indent="0">
              <a:buNone/>
            </a:pPr>
            <a:r>
              <a:rPr lang="en-GB" sz="1200" dirty="0" smtClean="0"/>
              <a:t>30. </a:t>
            </a:r>
            <a:r>
              <a:rPr lang="en-GB" sz="1200" dirty="0" smtClean="0">
                <a:hlinkClick r:id="rId5"/>
              </a:rPr>
              <a:t>https</a:t>
            </a:r>
            <a:r>
              <a:rPr lang="en-GB" sz="1200" dirty="0">
                <a:hlinkClick r:id="rId5"/>
              </a:rPr>
              <a:t>://www.ftadviser.com/regulation/2020/09/23/mps-question-regulators-after-money-laundering-leak</a:t>
            </a:r>
            <a:r>
              <a:rPr lang="en-GB" sz="1200" dirty="0" smtClean="0">
                <a:hlinkClick r:id="rId5"/>
              </a:rPr>
              <a:t>/</a:t>
            </a:r>
            <a:endParaRPr lang="en-GB" sz="1200" dirty="0" smtClean="0"/>
          </a:p>
          <a:p>
            <a:pPr marL="0" indent="0">
              <a:buNone/>
            </a:pPr>
            <a:endParaRPr lang="en-GB" sz="1200" dirty="0" smtClean="0"/>
          </a:p>
          <a:p>
            <a:pPr marL="0" indent="0">
              <a:buNone/>
            </a:pPr>
            <a:endParaRPr lang="en-GB" sz="1200" dirty="0" smtClean="0"/>
          </a:p>
          <a:p>
            <a:pPr marL="0" indent="0">
              <a:buNone/>
            </a:pPr>
            <a:endParaRPr lang="en-GB" sz="1200" dirty="0" smtClean="0"/>
          </a:p>
          <a:p>
            <a:pPr marL="0" indent="0">
              <a:buNone/>
            </a:pPr>
            <a:endParaRPr lang="en-GB" sz="1200" dirty="0" smtClean="0"/>
          </a:p>
          <a:p>
            <a:pPr marL="0" indent="0">
              <a:buNone/>
            </a:pPr>
            <a:endParaRPr lang="en-GB" sz="1200" dirty="0" smtClean="0"/>
          </a:p>
          <a:p>
            <a:pPr marL="0" indent="0">
              <a:buNone/>
            </a:pPr>
            <a:endParaRPr lang="en-GB" sz="1200" dirty="0" smtClean="0"/>
          </a:p>
          <a:p>
            <a:pPr marL="0" indent="0">
              <a:buNone/>
            </a:pPr>
            <a:endParaRPr lang="en-GB" sz="1200" dirty="0"/>
          </a:p>
        </p:txBody>
      </p:sp>
      <p:sp>
        <p:nvSpPr>
          <p:cNvPr id="4" name="Footer Placeholder 3"/>
          <p:cNvSpPr>
            <a:spLocks noGrp="1"/>
          </p:cNvSpPr>
          <p:nvPr>
            <p:ph type="ftr" sz="quarter" idx="11"/>
          </p:nvPr>
        </p:nvSpPr>
        <p:spPr/>
        <p:txBody>
          <a:bodyPr/>
          <a:lstStyle/>
          <a:p>
            <a:r>
              <a:rPr lang="en-GB" smtClean="0"/>
              <a:t>The most serious financial scandal of modern times</a:t>
            </a:r>
            <a:endParaRPr lang="en-GB"/>
          </a:p>
        </p:txBody>
      </p:sp>
      <p:sp>
        <p:nvSpPr>
          <p:cNvPr id="5" name="Slide Number Placeholder 4"/>
          <p:cNvSpPr>
            <a:spLocks noGrp="1"/>
          </p:cNvSpPr>
          <p:nvPr>
            <p:ph type="sldNum" sz="quarter" idx="12"/>
          </p:nvPr>
        </p:nvSpPr>
        <p:spPr/>
        <p:txBody>
          <a:bodyPr/>
          <a:lstStyle/>
          <a:p>
            <a:fld id="{6D97B597-DB5C-49A7-8AF5-93AFC7E04E1F}" type="slidenum">
              <a:rPr lang="en-GB" smtClean="0"/>
              <a:pPr/>
              <a:t>37</a:t>
            </a:fld>
            <a:endParaRPr lang="en-GB"/>
          </a:p>
        </p:txBody>
      </p:sp>
    </p:spTree>
    <p:extLst>
      <p:ext uri="{BB962C8B-B14F-4D97-AF65-F5344CB8AC3E}">
        <p14:creationId xmlns:p14="http://schemas.microsoft.com/office/powerpoint/2010/main" val="11463695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References </a:t>
            </a:r>
            <a:r>
              <a:rPr lang="en-GB" sz="2800" dirty="0" smtClean="0"/>
              <a:t>(3)</a:t>
            </a:r>
            <a:endParaRPr lang="en-GB" sz="2800" dirty="0"/>
          </a:p>
        </p:txBody>
      </p:sp>
      <p:sp>
        <p:nvSpPr>
          <p:cNvPr id="3" name="Content Placeholder 2"/>
          <p:cNvSpPr>
            <a:spLocks noGrp="1"/>
          </p:cNvSpPr>
          <p:nvPr>
            <p:ph idx="1"/>
          </p:nvPr>
        </p:nvSpPr>
        <p:spPr/>
        <p:txBody>
          <a:bodyPr/>
          <a:lstStyle/>
          <a:p>
            <a:pPr marL="0" indent="0">
              <a:buNone/>
            </a:pPr>
            <a:r>
              <a:rPr lang="en-GB" sz="1200" dirty="0"/>
              <a:t>31. Lloyds Omnibus, section 35 – Regional police authorities’ refusal to investigate Lloyds’ frauds. (w</a:t>
            </a:r>
            <a:r>
              <a:rPr lang="en-GB" sz="1200" dirty="0" smtClean="0"/>
              <a:t>)</a:t>
            </a:r>
            <a:endParaRPr lang="en-GB" sz="1200" dirty="0"/>
          </a:p>
          <a:p>
            <a:pPr marL="0" indent="0">
              <a:buNone/>
            </a:pPr>
            <a:r>
              <a:rPr lang="en-GB" sz="1200" dirty="0" smtClean="0"/>
              <a:t>32</a:t>
            </a:r>
            <a:r>
              <a:rPr lang="en-GB" sz="1200" dirty="0"/>
              <a:t>. </a:t>
            </a:r>
            <a:r>
              <a:rPr lang="en-GB" sz="1200" dirty="0" smtClean="0"/>
              <a:t>Additional Releases: Policing when it suits – but not when it doesn’t. (w)</a:t>
            </a:r>
            <a:endParaRPr lang="en-GB" sz="1200" dirty="0"/>
          </a:p>
          <a:p>
            <a:pPr marL="0" indent="0">
              <a:buNone/>
            </a:pPr>
            <a:r>
              <a:rPr lang="en-GB" sz="1200" dirty="0" smtClean="0"/>
              <a:t>33. Lloyds Omnibus, section 34 – SRA’s failure to investigate certain fraudulent solicitors. (w)</a:t>
            </a:r>
          </a:p>
          <a:p>
            <a:pPr marL="0" indent="0">
              <a:buNone/>
            </a:pPr>
            <a:r>
              <a:rPr lang="en-GB" sz="1200" dirty="0" smtClean="0"/>
              <a:t>34. Lloyds Omnibus, section 37 – Look out, victims, you are being rolled over, page 80, paragraph 4. (w)</a:t>
            </a:r>
          </a:p>
          <a:p>
            <a:pPr marL="0" indent="0">
              <a:buNone/>
            </a:pPr>
            <a:r>
              <a:rPr lang="en-GB" sz="1200" dirty="0" smtClean="0"/>
              <a:t>35. Lloyds Omnibus, section 31 – Financial Reporting Council’s role in cover up. (w)</a:t>
            </a:r>
          </a:p>
          <a:p>
            <a:pPr marL="0" indent="0">
              <a:buNone/>
            </a:pPr>
            <a:r>
              <a:rPr lang="en-GB" sz="1200" dirty="0" smtClean="0"/>
              <a:t>36. “Crash, Bank, Wallop” – </a:t>
            </a:r>
            <a:r>
              <a:rPr lang="en-GB" sz="1200" dirty="0"/>
              <a:t>M</a:t>
            </a:r>
            <a:r>
              <a:rPr lang="en-GB" sz="1200" dirty="0" smtClean="0"/>
              <a:t>emoirs of the </a:t>
            </a:r>
            <a:r>
              <a:rPr lang="en-GB" sz="1200" dirty="0" err="1" smtClean="0"/>
              <a:t>HBoS</a:t>
            </a:r>
            <a:r>
              <a:rPr lang="en-GB" sz="1200" dirty="0" smtClean="0"/>
              <a:t> </a:t>
            </a:r>
            <a:r>
              <a:rPr lang="en-GB" sz="1200" dirty="0" err="1" smtClean="0"/>
              <a:t>whistleblower</a:t>
            </a:r>
            <a:r>
              <a:rPr lang="en-GB" sz="1200" dirty="0" smtClean="0"/>
              <a:t> by Paul Moore, head of regulatory risk at </a:t>
            </a:r>
            <a:r>
              <a:rPr lang="en-GB" sz="1200" dirty="0" err="1" smtClean="0"/>
              <a:t>HBoS</a:t>
            </a:r>
            <a:r>
              <a:rPr lang="en-GB" sz="1200" dirty="0" smtClean="0"/>
              <a:t>, New Wilberforce Media.</a:t>
            </a:r>
          </a:p>
          <a:p>
            <a:pPr marL="0" indent="0">
              <a:buNone/>
            </a:pPr>
            <a:r>
              <a:rPr lang="en-GB" sz="1200" dirty="0" smtClean="0"/>
              <a:t>37. Additional Releases: Lloyds &amp; the deliberate denial of justice. (w)</a:t>
            </a:r>
          </a:p>
          <a:p>
            <a:pPr marL="0" indent="0">
              <a:buNone/>
            </a:pPr>
            <a:r>
              <a:rPr lang="en-GB" sz="1200" dirty="0" smtClean="0"/>
              <a:t>38. The Rule of Law – why it matters and how it is being corrupted. (w)</a:t>
            </a:r>
          </a:p>
          <a:p>
            <a:pPr marL="0" indent="0">
              <a:buNone/>
            </a:pPr>
            <a:r>
              <a:rPr lang="en-GB" sz="1200" dirty="0" smtClean="0"/>
              <a:t>39. Lloyds Omnibus – epilogue: Ashamed to be British, pp. 93 – 94. (w)</a:t>
            </a:r>
          </a:p>
          <a:p>
            <a:pPr marL="0" indent="0">
              <a:buNone/>
            </a:pPr>
            <a:r>
              <a:rPr lang="en-GB" sz="1200" dirty="0" smtClean="0"/>
              <a:t>40. Lloyds Omnibus – sections 41 &amp; 42: suggested reforms. (w)</a:t>
            </a:r>
          </a:p>
          <a:p>
            <a:pPr marL="0" indent="0">
              <a:buNone/>
            </a:pPr>
            <a:endParaRPr lang="en-GB" dirty="0"/>
          </a:p>
        </p:txBody>
      </p:sp>
      <p:sp>
        <p:nvSpPr>
          <p:cNvPr id="4" name="Footer Placeholder 3"/>
          <p:cNvSpPr>
            <a:spLocks noGrp="1"/>
          </p:cNvSpPr>
          <p:nvPr>
            <p:ph type="ftr" sz="quarter" idx="11"/>
          </p:nvPr>
        </p:nvSpPr>
        <p:spPr/>
        <p:txBody>
          <a:bodyPr/>
          <a:lstStyle/>
          <a:p>
            <a:r>
              <a:rPr lang="en-GB" smtClean="0"/>
              <a:t>The most serious financial scandal of modern times</a:t>
            </a:r>
            <a:endParaRPr lang="en-GB"/>
          </a:p>
        </p:txBody>
      </p:sp>
      <p:sp>
        <p:nvSpPr>
          <p:cNvPr id="5" name="Slide Number Placeholder 4"/>
          <p:cNvSpPr>
            <a:spLocks noGrp="1"/>
          </p:cNvSpPr>
          <p:nvPr>
            <p:ph type="sldNum" sz="quarter" idx="12"/>
          </p:nvPr>
        </p:nvSpPr>
        <p:spPr/>
        <p:txBody>
          <a:bodyPr/>
          <a:lstStyle/>
          <a:p>
            <a:fld id="{6D97B597-DB5C-49A7-8AF5-93AFC7E04E1F}" type="slidenum">
              <a:rPr lang="en-GB" smtClean="0"/>
              <a:pPr/>
              <a:t>38</a:t>
            </a:fld>
            <a:endParaRPr lang="en-GB"/>
          </a:p>
        </p:txBody>
      </p:sp>
    </p:spTree>
    <p:extLst>
      <p:ext uri="{BB962C8B-B14F-4D97-AF65-F5344CB8AC3E}">
        <p14:creationId xmlns:p14="http://schemas.microsoft.com/office/powerpoint/2010/main" val="2895287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The Post Office scandal </a:t>
            </a:r>
            <a:r>
              <a:rPr lang="en-GB" sz="2400" baseline="30000" dirty="0"/>
              <a:t>1</a:t>
            </a:r>
            <a:r>
              <a:rPr lang="en-GB" sz="2800" dirty="0" smtClean="0"/>
              <a:t/>
            </a:r>
            <a:br>
              <a:rPr lang="en-GB" sz="2800" dirty="0" smtClean="0"/>
            </a:br>
            <a:endParaRPr lang="en-GB" sz="2800" dirty="0"/>
          </a:p>
        </p:txBody>
      </p:sp>
      <p:sp>
        <p:nvSpPr>
          <p:cNvPr id="3" name="Content Placeholder 2"/>
          <p:cNvSpPr>
            <a:spLocks noGrp="1"/>
          </p:cNvSpPr>
          <p:nvPr>
            <p:ph idx="1"/>
          </p:nvPr>
        </p:nvSpPr>
        <p:spPr>
          <a:xfrm>
            <a:off x="457200" y="1772816"/>
            <a:ext cx="8229600" cy="4536504"/>
          </a:xfrm>
        </p:spPr>
        <p:txBody>
          <a:bodyPr>
            <a:noAutofit/>
          </a:bodyPr>
          <a:lstStyle/>
          <a:p>
            <a:pPr algn="just"/>
            <a:r>
              <a:rPr lang="en-GB" sz="1400" dirty="0" smtClean="0"/>
              <a:t>1999 - Fujitsu Horizon computer system introduced. Turned out to be faulty. However, Post Office embarked on a 14-year prosecution spree (2000 – 2013).   557 sub-postmasters wrongfully pursued by the Post Office for theft and false accounting.					</a:t>
            </a:r>
          </a:p>
          <a:p>
            <a:pPr algn="just"/>
            <a:r>
              <a:rPr lang="en-GB" sz="1400" dirty="0" smtClean="0"/>
              <a:t>July 2013 - Post Office received the Clarke advice, which confirmed the existence of bugs in Horizon and indicated that its prosecutions were unsafe. Post Office continued with lying, denying and covering up. Parliament &amp; MPs misled. Post Office defended their wrongful position in court and caused the sub-postmasters to incur legal costs of £46 </a:t>
            </a:r>
            <a:r>
              <a:rPr lang="en-GB" sz="1400" dirty="0" err="1" smtClean="0"/>
              <a:t>mn</a:t>
            </a:r>
            <a:r>
              <a:rPr lang="en-GB" sz="1400" dirty="0" smtClean="0"/>
              <a:t>.								</a:t>
            </a:r>
          </a:p>
          <a:p>
            <a:pPr algn="just"/>
            <a:r>
              <a:rPr lang="en-GB" sz="1400" dirty="0" smtClean="0"/>
              <a:t>Nov 2018 - First trial. Further legal shenanigans. Following second trial in December 2019, Post Office settled but the settlement was a hollow victory with a limited apology and no admission of liability. Victims had to bear all their legal costs and have been left with minimal compensation.							</a:t>
            </a:r>
          </a:p>
          <a:p>
            <a:pPr algn="just"/>
            <a:r>
              <a:rPr lang="en-GB" sz="1400" dirty="0" smtClean="0"/>
              <a:t>Sept 2020 – Playing for more time, Government announced a non-statutory inquiry under Sir </a:t>
            </a:r>
            <a:r>
              <a:rPr lang="en-GB" sz="1400" dirty="0" err="1" smtClean="0"/>
              <a:t>Wyn</a:t>
            </a:r>
            <a:r>
              <a:rPr lang="en-GB" sz="1400" dirty="0" smtClean="0"/>
              <a:t> Williams. Government only made it statutory, after the convictions of 39 sub-postmasters were quashed by the Court of Appeal in April.						</a:t>
            </a:r>
          </a:p>
          <a:p>
            <a:pPr algn="just"/>
            <a:r>
              <a:rPr lang="en-GB" sz="1400" dirty="0" smtClean="0"/>
              <a:t>Victims, who have been subjected to wrongdoing spanning nearly two decades, are still awaiting proper compensation.</a:t>
            </a:r>
            <a:endParaRPr lang="en-GB" sz="1400" dirty="0"/>
          </a:p>
        </p:txBody>
      </p:sp>
      <p:sp>
        <p:nvSpPr>
          <p:cNvPr id="4" name="Slide Number Placeholder 3"/>
          <p:cNvSpPr>
            <a:spLocks noGrp="1"/>
          </p:cNvSpPr>
          <p:nvPr>
            <p:ph type="sldNum" sz="quarter" idx="12"/>
          </p:nvPr>
        </p:nvSpPr>
        <p:spPr/>
        <p:txBody>
          <a:bodyPr/>
          <a:lstStyle/>
          <a:p>
            <a:fld id="{6D97B597-DB5C-49A7-8AF5-93AFC7E04E1F}" type="slidenum">
              <a:rPr lang="en-GB" smtClean="0"/>
              <a:pPr/>
              <a:t>4</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256390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The Lloyds Frauds scandal </a:t>
            </a:r>
            <a:r>
              <a:rPr lang="en-GB" sz="2000" baseline="30000" dirty="0" smtClean="0"/>
              <a:t>2</a:t>
            </a:r>
            <a:endParaRPr lang="en-GB" sz="2000" dirty="0"/>
          </a:p>
        </p:txBody>
      </p:sp>
      <p:sp>
        <p:nvSpPr>
          <p:cNvPr id="3" name="Content Placeholder 2"/>
          <p:cNvSpPr>
            <a:spLocks noGrp="1"/>
          </p:cNvSpPr>
          <p:nvPr>
            <p:ph idx="1"/>
          </p:nvPr>
        </p:nvSpPr>
        <p:spPr>
          <a:xfrm>
            <a:off x="457200" y="1412776"/>
            <a:ext cx="8229600" cy="5328592"/>
          </a:xfrm>
        </p:spPr>
        <p:txBody>
          <a:bodyPr>
            <a:normAutofit fontScale="85000" lnSpcReduction="10000"/>
          </a:bodyPr>
          <a:lstStyle/>
          <a:p>
            <a:pPr algn="just"/>
            <a:r>
              <a:rPr lang="en-GB" dirty="0" smtClean="0"/>
              <a:t>Following the 2008 banking crisis, the Government launched a modified version of the Asset Protection Scheme (APS) in November 2009. Designed by HM Treasury and the Head of Resolution at the Bank of England, Andrew Bailey, it authorised the two taxpayer-owned banks, Lloyds and Royal Bank of Scotland effectively to steal the assets of certain business customers to benefit their own balance sheets.								</a:t>
            </a:r>
          </a:p>
          <a:p>
            <a:pPr algn="just"/>
            <a:r>
              <a:rPr lang="en-GB" dirty="0" smtClean="0"/>
              <a:t>RBS remained in the APS but Lloyds paid £2.5bn to opt out and ran its own parallel scheme. </a:t>
            </a:r>
            <a:r>
              <a:rPr lang="en-GB" dirty="0"/>
              <a:t>I</a:t>
            </a:r>
            <a:r>
              <a:rPr lang="en-GB" dirty="0" smtClean="0"/>
              <a:t>n January 2007, Lloyds had already turned its Business Support Unit (BSU) into a profit centre.</a:t>
            </a:r>
            <a:r>
              <a:rPr lang="en-GB" baseline="30000" dirty="0"/>
              <a:t>2</a:t>
            </a:r>
            <a:r>
              <a:rPr lang="en-GB" dirty="0" smtClean="0"/>
              <a:t>					</a:t>
            </a:r>
            <a:r>
              <a:rPr lang="en-US" i="1" dirty="0" smtClean="0"/>
              <a:t>				</a:t>
            </a:r>
            <a:r>
              <a:rPr lang="en-US" dirty="0" smtClean="0"/>
              <a:t>	</a:t>
            </a:r>
            <a:endParaRPr lang="en-GB" dirty="0" smtClean="0"/>
          </a:p>
          <a:p>
            <a:pPr algn="just"/>
            <a:r>
              <a:rPr lang="en-GB" dirty="0" smtClean="0"/>
              <a:t>Chancellor Darling, HM Treasury and Bailey went ahead. They knew they had crossed a major red line, so Bailey oversaw the cover up of all wrongdoing over the next decade and last year, he was appointed Governor of the Bank of England.							</a:t>
            </a:r>
          </a:p>
          <a:p>
            <a:pPr algn="just"/>
            <a:r>
              <a:rPr lang="en-GB" dirty="0" smtClean="0"/>
              <a:t>The cover up remains firmly in place today.</a:t>
            </a:r>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5</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461672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6"/>
            <a:ext cx="7772400" cy="4464496"/>
          </a:xfrm>
        </p:spPr>
        <p:txBody>
          <a:bodyPr>
            <a:normAutofit fontScale="90000"/>
          </a:bodyPr>
          <a:lstStyle/>
          <a:p>
            <a:r>
              <a:rPr lang="en-GB" dirty="0"/>
              <a:t/>
            </a:r>
            <a:br>
              <a:rPr lang="en-GB" dirty="0"/>
            </a:br>
            <a:r>
              <a:rPr lang="en-GB" dirty="0"/>
              <a:t>    </a:t>
            </a:r>
            <a:br>
              <a:rPr lang="en-GB" dirty="0"/>
            </a:br>
            <a:r>
              <a:rPr lang="en-GB" dirty="0"/>
              <a:t/>
            </a:r>
            <a:br>
              <a:rPr lang="en-GB" dirty="0"/>
            </a:br>
            <a:r>
              <a:rPr lang="en-GB" dirty="0"/>
              <a:t/>
            </a:r>
            <a:br>
              <a:rPr lang="en-GB" dirty="0"/>
            </a:br>
            <a:r>
              <a:rPr lang="en-GB" dirty="0"/>
              <a:t/>
            </a:r>
            <a:br>
              <a:rPr lang="en-GB" dirty="0"/>
            </a:br>
            <a:r>
              <a:rPr lang="en-GB" dirty="0"/>
              <a:t/>
            </a:r>
            <a:br>
              <a:rPr lang="en-GB" dirty="0"/>
            </a:br>
            <a:r>
              <a:rPr lang="en-GB" dirty="0"/>
              <a:t/>
            </a:r>
            <a:br>
              <a:rPr lang="en-GB" dirty="0"/>
            </a:br>
            <a:endParaRPr lang="en-GB" sz="2700" dirty="0">
              <a:solidFill>
                <a:schemeClr val="bg1">
                  <a:lumMod val="50000"/>
                </a:schemeClr>
              </a:solidFill>
            </a:endParaRPr>
          </a:p>
        </p:txBody>
      </p:sp>
      <p:sp>
        <p:nvSpPr>
          <p:cNvPr id="3" name="Subtitle 2"/>
          <p:cNvSpPr>
            <a:spLocks noGrp="1"/>
          </p:cNvSpPr>
          <p:nvPr>
            <p:ph type="subTitle" idx="1"/>
          </p:nvPr>
        </p:nvSpPr>
        <p:spPr>
          <a:xfrm>
            <a:off x="1371600" y="4077072"/>
            <a:ext cx="6400800" cy="2160240"/>
          </a:xfrm>
        </p:spPr>
        <p:txBody>
          <a:bodyPr>
            <a:normAutofit/>
          </a:bodyPr>
          <a:lstStyle/>
          <a:p>
            <a:endParaRPr lang="en-GB" sz="2400" dirty="0"/>
          </a:p>
          <a:p>
            <a:endParaRPr lang="en-GB" sz="2400" dirty="0"/>
          </a:p>
        </p:txBody>
      </p:sp>
      <p:sp>
        <p:nvSpPr>
          <p:cNvPr id="6" name="Subtitle 2"/>
          <p:cNvSpPr txBox="1">
            <a:spLocks/>
          </p:cNvSpPr>
          <p:nvPr/>
        </p:nvSpPr>
        <p:spPr>
          <a:xfrm>
            <a:off x="1524000" y="3212976"/>
            <a:ext cx="6400800" cy="122413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GB" sz="2400" dirty="0">
              <a:solidFill>
                <a:schemeClr val="tx1">
                  <a:tint val="75000"/>
                </a:schemeClr>
              </a:solidFill>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000" b="0" i="1"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4" name="Rectangle 3">
            <a:extLst>
              <a:ext uri="{FF2B5EF4-FFF2-40B4-BE49-F238E27FC236}">
                <a16:creationId xmlns:a16="http://schemas.microsoft.com/office/drawing/2014/main" xmlns="" id="{D29D5640-37B6-439A-BC30-6C1753F88224}"/>
              </a:ext>
            </a:extLst>
          </p:cNvPr>
          <p:cNvSpPr/>
          <p:nvPr/>
        </p:nvSpPr>
        <p:spPr>
          <a:xfrm>
            <a:off x="990600" y="1628803"/>
            <a:ext cx="7772400" cy="3231654"/>
          </a:xfrm>
          <a:prstGeom prst="rect">
            <a:avLst/>
          </a:prstGeom>
        </p:spPr>
        <p:txBody>
          <a:bodyPr wrap="square">
            <a:spAutoFit/>
          </a:bodyPr>
          <a:lstStyle/>
          <a:p>
            <a:pPr algn="ctr"/>
            <a:endParaRPr lang="en-GB" sz="4800" dirty="0"/>
          </a:p>
          <a:p>
            <a:pPr algn="ctr"/>
            <a:r>
              <a:rPr lang="en-GB" sz="4800" dirty="0" smtClean="0"/>
              <a:t>1. SIMILARITIES</a:t>
            </a:r>
            <a:r>
              <a:rPr lang="en-GB" sz="2000" dirty="0"/>
              <a:t/>
            </a:r>
            <a:br>
              <a:rPr lang="en-GB" sz="2000" dirty="0"/>
            </a:br>
            <a:endParaRPr lang="en-GB" sz="2000" dirty="0" smtClean="0"/>
          </a:p>
          <a:p>
            <a:pPr algn="ctr"/>
            <a:r>
              <a:rPr lang="en-GB" sz="2000" dirty="0"/>
              <a:t/>
            </a:r>
            <a:br>
              <a:rPr lang="en-GB" sz="2000" dirty="0"/>
            </a:br>
            <a:endParaRPr lang="en-GB" sz="2000" dirty="0"/>
          </a:p>
          <a:p>
            <a:pPr algn="ctr"/>
            <a:r>
              <a:rPr lang="en-GB" sz="2400" dirty="0"/>
              <a:t/>
            </a:r>
            <a:br>
              <a:rPr lang="en-GB" sz="2400" dirty="0"/>
            </a:br>
            <a:endParaRPr lang="en-GB" sz="2400" dirty="0"/>
          </a:p>
        </p:txBody>
      </p:sp>
    </p:spTree>
    <p:extLst>
      <p:ext uri="{BB962C8B-B14F-4D97-AF65-F5344CB8AC3E}">
        <p14:creationId xmlns:p14="http://schemas.microsoft.com/office/powerpoint/2010/main" val="3316251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1. Involvement of HM Treasury</a:t>
            </a:r>
            <a:br>
              <a:rPr lang="en-GB" sz="2800" dirty="0" smtClean="0"/>
            </a:br>
            <a:r>
              <a:rPr lang="en-GB" sz="2800" dirty="0" smtClean="0"/>
              <a:t>Post Office</a:t>
            </a:r>
            <a:endParaRPr lang="en-GB" sz="2800" dirty="0"/>
          </a:p>
        </p:txBody>
      </p:sp>
      <p:sp>
        <p:nvSpPr>
          <p:cNvPr id="3" name="Content Placeholder 2"/>
          <p:cNvSpPr>
            <a:spLocks noGrp="1"/>
          </p:cNvSpPr>
          <p:nvPr>
            <p:ph idx="1"/>
          </p:nvPr>
        </p:nvSpPr>
        <p:spPr>
          <a:xfrm>
            <a:off x="457200" y="1844824"/>
            <a:ext cx="8229600" cy="4632176"/>
          </a:xfrm>
        </p:spPr>
        <p:txBody>
          <a:bodyPr>
            <a:normAutofit fontScale="85000" lnSpcReduction="10000"/>
          </a:bodyPr>
          <a:lstStyle/>
          <a:p>
            <a:pPr algn="just"/>
            <a:r>
              <a:rPr lang="en-GB" sz="1900" dirty="0" smtClean="0"/>
              <a:t>Post Office Ltd is wholly owned by the Department of Business, Energy and Industrial Strategy (BEIS), which holds a special share in the company. BEIS has no day-to-day involvement in the running of the Post Office but monitors its performance via UK Government  Investments Ltd (UKGI). It runs post offices as the name describes and is distinct from Royal Mail, which is the publicly listed company responsible for the collection and delivery of post via sorting offices. 									</a:t>
            </a:r>
          </a:p>
          <a:p>
            <a:pPr algn="just"/>
            <a:r>
              <a:rPr lang="en-GB" sz="1900" dirty="0" smtClean="0"/>
              <a:t>UKGI is owned by HM Treasury and </a:t>
            </a:r>
            <a:r>
              <a:rPr lang="en-GB" sz="1900" i="1" dirty="0" smtClean="0"/>
              <a:t>“acts </a:t>
            </a:r>
            <a:r>
              <a:rPr lang="en-GB" sz="1900" i="1" dirty="0"/>
              <a:t>as shareholder, representing government’s interests in the stewardship of over twenty arms-length organisations and assets, ensuring their good governance, scrutinising their performance and looking to optimise their value and operational efficiency on behalf of the taxpayer.  It does all of this in line with its Principles of Portfolio Governance, which set the standard for the governance of assets in the public sector”. </a:t>
            </a:r>
            <a:r>
              <a:rPr lang="en-GB" sz="1900" i="1" dirty="0" smtClean="0"/>
              <a:t>Post Office 2020 annual report.</a:t>
            </a:r>
            <a:r>
              <a:rPr lang="en-GB" sz="1900" i="1" baseline="30000" dirty="0"/>
              <a:t>3</a:t>
            </a:r>
            <a:r>
              <a:rPr lang="en-GB" sz="1900" i="1" baseline="30000" dirty="0" smtClean="0"/>
              <a:t>						</a:t>
            </a:r>
            <a:endParaRPr lang="en-GB" sz="1900" dirty="0" smtClean="0"/>
          </a:p>
          <a:p>
            <a:pPr algn="just"/>
            <a:r>
              <a:rPr lang="en-GB" sz="1900" dirty="0" smtClean="0"/>
              <a:t>Under the Companies Act 2006, the duty of its board is to act in the interests of its shareholder, the Government, which has a representative on the board.			</a:t>
            </a:r>
          </a:p>
          <a:p>
            <a:pPr algn="just"/>
            <a:r>
              <a:rPr lang="en-GB" sz="1900" dirty="0" smtClean="0"/>
              <a:t>However, the emphasis has been placed on saving the Post Office brand and preserving its reputation, regardless of the financial or human cost.</a:t>
            </a:r>
          </a:p>
          <a:p>
            <a:pPr marL="0" indent="0" algn="just">
              <a:buNone/>
            </a:pPr>
            <a:endParaRPr lang="en-GB" sz="2000"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7</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33644280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1. Involvement of HM Treasury</a:t>
            </a:r>
            <a:br>
              <a:rPr lang="en-GB" sz="2800" dirty="0" smtClean="0"/>
            </a:br>
            <a:r>
              <a:rPr lang="en-GB" sz="2800" dirty="0" smtClean="0"/>
              <a:t>Lloyds</a:t>
            </a:r>
            <a:endParaRPr lang="en-GB" sz="2800" dirty="0"/>
          </a:p>
        </p:txBody>
      </p:sp>
      <p:sp>
        <p:nvSpPr>
          <p:cNvPr id="3" name="Content Placeholder 2"/>
          <p:cNvSpPr>
            <a:spLocks noGrp="1"/>
          </p:cNvSpPr>
          <p:nvPr>
            <p:ph idx="1"/>
          </p:nvPr>
        </p:nvSpPr>
        <p:spPr>
          <a:xfrm>
            <a:off x="457200" y="1916832"/>
            <a:ext cx="8229600" cy="4176464"/>
          </a:xfrm>
        </p:spPr>
        <p:txBody>
          <a:bodyPr>
            <a:noAutofit/>
          </a:bodyPr>
          <a:lstStyle/>
          <a:p>
            <a:r>
              <a:rPr lang="en-GB" sz="1500" dirty="0" smtClean="0"/>
              <a:t>Oct 2008 – Government bailed out Lloyds &amp; RBS, using taxpayer money. The newly-created UK Finance &amp; Investments (UKFI) took a 43.5% stake in Lloyds Banking Group.									</a:t>
            </a:r>
          </a:p>
          <a:p>
            <a:r>
              <a:rPr lang="en-GB" sz="1500" dirty="0" smtClean="0"/>
              <a:t>Nov 2009 – The Chancellor, HM Treasury and the Bank of England under the direction of Andrew Bailey launched a modified version of the APS. Bailey then oversaw the subsequent cover up of bank wrongdoing and fraud, especially at the FCA. 					</a:t>
            </a:r>
          </a:p>
          <a:p>
            <a:r>
              <a:rPr lang="en-GB" sz="1500" dirty="0" smtClean="0"/>
              <a:t>2013-2017 – UKFI sold all its shares in Lloyds, while at the same time, other arms of the State declined to investigate wrongdoing by Lloyds BSU &amp; RBS’ Global Restructuring Group (GRG). This equated to securities fraud. In March 2018, UKFI was merged into UKGI.								</a:t>
            </a:r>
          </a:p>
          <a:p>
            <a:r>
              <a:rPr lang="en-GB" sz="1500" dirty="0" smtClean="0"/>
              <a:t>Nov 2018 – Bailey and HM Treasury devised the Business Banking Resolution Service (BBRS) to seal away all bank wrongdoing permanently from the public gaze, ensure no accountability and award minimal compensation.</a:t>
            </a:r>
            <a:r>
              <a:rPr lang="en-GB" sz="1500" baseline="30000" dirty="0"/>
              <a:t>4</a:t>
            </a:r>
            <a:r>
              <a:rPr lang="en-GB" sz="1500" dirty="0" smtClean="0"/>
              <a:t>					</a:t>
            </a:r>
          </a:p>
          <a:p>
            <a:r>
              <a:rPr lang="en-GB" sz="1500" dirty="0" smtClean="0"/>
              <a:t>Emphasis placed on preserving financial stability, regardless of the human cost and with no accountability.</a:t>
            </a:r>
            <a:endParaRPr lang="en-GB" sz="1500"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8</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31108387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2. Licence to mistreat</a:t>
            </a:r>
            <a:br>
              <a:rPr lang="en-GB" sz="2800" dirty="0" smtClean="0"/>
            </a:br>
            <a:r>
              <a:rPr lang="en-GB" sz="2800" dirty="0" smtClean="0"/>
              <a:t>Post Office</a:t>
            </a:r>
            <a:endParaRPr lang="en-GB" sz="2800" dirty="0"/>
          </a:p>
        </p:txBody>
      </p:sp>
      <p:sp>
        <p:nvSpPr>
          <p:cNvPr id="3" name="Content Placeholder 2"/>
          <p:cNvSpPr>
            <a:spLocks noGrp="1"/>
          </p:cNvSpPr>
          <p:nvPr>
            <p:ph idx="1"/>
          </p:nvPr>
        </p:nvSpPr>
        <p:spPr>
          <a:xfrm>
            <a:off x="457200" y="2276872"/>
            <a:ext cx="8229600" cy="4200128"/>
          </a:xfrm>
        </p:spPr>
        <p:txBody>
          <a:bodyPr>
            <a:normAutofit/>
          </a:bodyPr>
          <a:lstStyle/>
          <a:p>
            <a:r>
              <a:rPr lang="en-GB" sz="1800" dirty="0" smtClean="0"/>
              <a:t>The terms of business between the Post Office and its sub-postmasters was essentially, an extremely adverse contract.</a:t>
            </a:r>
            <a:r>
              <a:rPr lang="en-GB" sz="1800" baseline="30000" dirty="0"/>
              <a:t>5</a:t>
            </a:r>
            <a:r>
              <a:rPr lang="en-GB" sz="1800" dirty="0" smtClean="0"/>
              <a:t> Treated as an account in law,  it placed the onus on victims to demonstrate why their account did not balance and explain any shortfalls. They did not have the means or necessary information to do this.							</a:t>
            </a:r>
          </a:p>
          <a:p>
            <a:r>
              <a:rPr lang="en-GB" sz="1800" dirty="0" smtClean="0"/>
              <a:t>In 2018, the first Post Office trial concluded that key contract terms were so unfair as to be unenforceable.</a:t>
            </a:r>
            <a:endParaRPr lang="en-GB" sz="1800"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9</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13842410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10143</TotalTime>
  <Words>2766</Words>
  <Application>Microsoft Office PowerPoint</Application>
  <PresentationFormat>On-screen Show (4:3)</PresentationFormat>
  <Paragraphs>341</Paragraphs>
  <Slides>38</Slides>
  <Notes>3</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Clarity</vt:lpstr>
      <vt:lpstr>           </vt:lpstr>
      <vt:lpstr>Post Office</vt:lpstr>
      <vt:lpstr>Lloyds</vt:lpstr>
      <vt:lpstr>The Post Office scandal 1 </vt:lpstr>
      <vt:lpstr>The Lloyds Frauds scandal 2</vt:lpstr>
      <vt:lpstr>           </vt:lpstr>
      <vt:lpstr>1. Involvement of HM Treasury Post Office</vt:lpstr>
      <vt:lpstr>1. Involvement of HM Treasury Lloyds</vt:lpstr>
      <vt:lpstr>2. Licence to mistreat Post Office</vt:lpstr>
      <vt:lpstr>2. Licence to mistreat Lloyds</vt:lpstr>
      <vt:lpstr>3. Legal wrongdoing Post Office</vt:lpstr>
      <vt:lpstr>3. Legal wrongdoing Lloyds</vt:lpstr>
      <vt:lpstr>4. Parliament misled &amp; ignored Post Office</vt:lpstr>
      <vt:lpstr>4. Parliament misled &amp; ignored Lloyds</vt:lpstr>
      <vt:lpstr>5. Mis-use of mediation &amp; inquiries Post Office</vt:lpstr>
      <vt:lpstr>5. Mis-use of inquiries &amp; mediation Lloyds / HBoS</vt:lpstr>
      <vt:lpstr>6. Corporate governance Post Office</vt:lpstr>
      <vt:lpstr>6. Corporate governance Lloyds</vt:lpstr>
      <vt:lpstr>           </vt:lpstr>
      <vt:lpstr>Post Office Cover up</vt:lpstr>
      <vt:lpstr>Lloyds Comprehensive cover up 20 </vt:lpstr>
      <vt:lpstr>Lloyds cover up Bailey &amp; HM Treasury</vt:lpstr>
      <vt:lpstr>Lloyds cover up Senior ministers – The Home Secretary</vt:lpstr>
      <vt:lpstr>Lloyds cover up Financial Conduct Authority (FCA) 22</vt:lpstr>
      <vt:lpstr>Lloyds cover up Serious Fraud Office (SFO) 23</vt:lpstr>
      <vt:lpstr>Lloyds cover up National Crime Agency (NCA) 27</vt:lpstr>
      <vt:lpstr>Lloyds cover up City of London Police (CoLP)</vt:lpstr>
      <vt:lpstr>Lloyds cover up Regional police forces 31</vt:lpstr>
      <vt:lpstr>Lloyds cover up Solicitors Regulation Authority (SRA) 33</vt:lpstr>
      <vt:lpstr>Lloyds cover up FRC / ICAEW / RICS</vt:lpstr>
      <vt:lpstr>           </vt:lpstr>
      <vt:lpstr>1. Victims</vt:lpstr>
      <vt:lpstr>2. The Rule of Law 38</vt:lpstr>
      <vt:lpstr>3. Our country and its reputation 39</vt:lpstr>
      <vt:lpstr> Our Aims</vt:lpstr>
      <vt:lpstr>References (1)</vt:lpstr>
      <vt:lpstr>References (2)</vt:lpstr>
      <vt:lpstr>References (3)</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Larger than Watergate</dc:title>
  <dc:creator>William May</dc:creator>
  <cp:lastModifiedBy>HP Elite Pc</cp:lastModifiedBy>
  <cp:revision>2201</cp:revision>
  <cp:lastPrinted>2019-08-26T16:57:58Z</cp:lastPrinted>
  <dcterms:created xsi:type="dcterms:W3CDTF">2015-10-29T13:13:30Z</dcterms:created>
  <dcterms:modified xsi:type="dcterms:W3CDTF">2021-06-22T12:20:46Z</dcterms:modified>
</cp:coreProperties>
</file>